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35" r:id="rId26"/>
    <p:sldId id="336" r:id="rId27"/>
    <p:sldId id="330" r:id="rId28"/>
    <p:sldId id="33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7C3B06"/>
    <a:srgbClr val="4AFC81"/>
    <a:srgbClr val="4D5301"/>
    <a:srgbClr val="266027"/>
    <a:srgbClr val="616161"/>
    <a:srgbClr val="04FCA9"/>
    <a:srgbClr val="552579"/>
    <a:srgbClr val="EDA3FF"/>
    <a:srgbClr val="E5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696" autoAdjust="0"/>
    <p:restoredTop sz="98703" autoAdjust="0"/>
  </p:normalViewPr>
  <p:slideViewPr>
    <p:cSldViewPr>
      <p:cViewPr varScale="1">
        <p:scale>
          <a:sx n="43" d="100"/>
          <a:sy n="43" d="100"/>
        </p:scale>
        <p:origin x="62" y="8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6C53B-D203-48DD-8369-DC11B02F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AA86-B54D-4618-B493-61F6E2D56457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ADA6D-EE24-4E51-91B3-873309AF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852C-9390-4932-B099-64590B20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337B-187A-485D-9414-52F51D7190B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1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4E4D-7B59-4DA4-B0AB-ACF4536D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B8D7-1269-4E5F-A842-005C13E404BC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54A07-417C-4929-9FD6-6F64A250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C6937-A0DC-4D1E-8F9A-A3CAEDF5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4425-4727-4933-8FFC-19CDD7D89FE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88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E0CC-9DB5-4529-8F47-E431C71F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79BB-B468-4598-92CF-B5E318923285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D6C08-B749-4744-A033-9591F6C2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70489-F6DF-4340-B1D3-293FD89C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8B5B-1747-46E2-BA75-E2F9AD7D9A7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9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38469-E212-40F6-BEE0-4AA9CE8B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AC50-338F-4713-A96E-DAB7D68D5B56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DE1EB-4085-4637-909E-E54EC8FF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8D842-0B9E-4149-BB6B-DA11CA58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9F78-DC2B-46D1-A03D-F65BAB743F3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2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BFBA-3B76-4381-A69F-6D22C8AE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CC8C-4661-4626-B655-CB22160AF7D9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68DAB-9063-494F-8988-3ECB74DC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0EE2-4E13-42B1-8C1B-58D9DE2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CABF-66CD-4254-B9C1-2BB242C2A8D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E56A99-C5B5-44F5-B23C-5CAC04A1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547B-EE1A-49D4-B135-B8A9ACEF514C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5615F9-F31E-41ED-A961-4F7F427D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D9AC58-CF5F-4F1A-AA9C-271CC008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ED5B-9332-4CA6-B40D-67F6E2EEBB2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16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7D1749-4D26-41E5-AC64-4816050B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2ECF-6247-437D-AC4D-209761E02B0F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2093B1-3CFE-433C-B431-2D6813B0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770C38-13C9-4FB8-A566-78B6AC36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663F-ADA7-4D01-9C6A-DC2F6F89E53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66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F76A0F-0F64-488C-A991-30808BCB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4E81-036F-4DBF-BE7C-95A1B8FBB8B4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B460E4-F0F8-4EAF-88EE-99124573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5A35D5-8410-4CCE-87F5-A44B0AAE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A5B9-881A-4E55-A672-BC3CECF74BB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40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749C3C-3442-4782-814E-B0B855B8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772B-A2F4-48F6-BA21-B9F6FD322688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0FD0C1-CFC5-4DE8-B7BC-5265B63A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497B2E-2F3D-4D49-8CE8-44E5E962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E15A-B159-43A6-BA1F-4FA4AC63988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23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7BA68E-566B-415C-B85E-8842DF05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E699-B66A-44AC-A418-2059EC00A68F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AFA266-F95F-4989-810C-6B7F6979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094879-F5AB-430C-BBE3-13BF5D3B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F67B-D83D-4390-99B5-9670AF20579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8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41C2DA-1655-45A6-8E3D-94FFD579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1355-34AC-460B-8622-A14A35491E0B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838F62-F9D4-41D1-9F66-CAFC0298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145504-97C2-4CB6-8B94-1E3FA463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CDE6-A9DA-4C69-8FDE-86EA989EDAC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79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2EC591-3917-4FA8-9B13-F44212059E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79E9225-B683-4B5B-94D0-A967D3BF8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C9D4-17BF-4AC2-85DA-E96C4F052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AB8F8-96F2-4009-AF70-82078ABD2B88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3E748-1E6E-4DCE-BAE9-66B37355C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5BB7B-0B61-4B74-96E4-ABC345408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09BEA3-93D0-40FB-8D17-0600E097AD9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audio" Target="../media/audio1.wav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400;p67">
            <a:extLst>
              <a:ext uri="{FF2B5EF4-FFF2-40B4-BE49-F238E27FC236}">
                <a16:creationId xmlns:a16="http://schemas.microsoft.com/office/drawing/2014/main" id="{1C657973-74CC-201E-215F-5E53635EF495}"/>
              </a:ext>
            </a:extLst>
          </p:cNvPr>
          <p:cNvSpPr/>
          <p:nvPr/>
        </p:nvSpPr>
        <p:spPr>
          <a:xfrm>
            <a:off x="344313" y="919113"/>
            <a:ext cx="17052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sz="1600">
                <a:solidFill>
                  <a:schemeClr val="bg1"/>
                </a:solidFill>
              </a:rPr>
              <a:t>Kikkers</a:t>
            </a:r>
          </a:p>
        </p:txBody>
      </p:sp>
      <p:sp>
        <p:nvSpPr>
          <p:cNvPr id="18" name="Google Shape;3401;p67">
            <a:extLst>
              <a:ext uri="{FF2B5EF4-FFF2-40B4-BE49-F238E27FC236}">
                <a16:creationId xmlns:a16="http://schemas.microsoft.com/office/drawing/2014/main" id="{8E43F075-C51C-85A1-B3F5-2A466D73311B}"/>
              </a:ext>
            </a:extLst>
          </p:cNvPr>
          <p:cNvSpPr/>
          <p:nvPr/>
        </p:nvSpPr>
        <p:spPr>
          <a:xfrm>
            <a:off x="2106891" y="919113"/>
            <a:ext cx="16686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sz="1600">
                <a:solidFill>
                  <a:schemeClr val="bg1"/>
                </a:solidFill>
              </a:rPr>
              <a:t>Vlinders</a:t>
            </a:r>
          </a:p>
        </p:txBody>
      </p:sp>
      <p:sp>
        <p:nvSpPr>
          <p:cNvPr id="20" name="Google Shape;3402;p67">
            <a:extLst>
              <a:ext uri="{FF2B5EF4-FFF2-40B4-BE49-F238E27FC236}">
                <a16:creationId xmlns:a16="http://schemas.microsoft.com/office/drawing/2014/main" id="{8071600A-7D78-7244-CA88-97C02F433DFD}"/>
              </a:ext>
            </a:extLst>
          </p:cNvPr>
          <p:cNvSpPr/>
          <p:nvPr/>
        </p:nvSpPr>
        <p:spPr>
          <a:xfrm>
            <a:off x="3828691" y="919113"/>
            <a:ext cx="16230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sz="1600">
                <a:solidFill>
                  <a:schemeClr val="bg1"/>
                </a:solidFill>
              </a:rPr>
              <a:t>Andere insecten</a:t>
            </a:r>
          </a:p>
        </p:txBody>
      </p:sp>
      <p:sp>
        <p:nvSpPr>
          <p:cNvPr id="22" name="Google Shape;3403;p67">
            <a:extLst>
              <a:ext uri="{FF2B5EF4-FFF2-40B4-BE49-F238E27FC236}">
                <a16:creationId xmlns:a16="http://schemas.microsoft.com/office/drawing/2014/main" id="{A2D91724-71D3-0D62-E0D2-C534D1B26DF2}"/>
              </a:ext>
            </a:extLst>
          </p:cNvPr>
          <p:cNvSpPr/>
          <p:nvPr/>
        </p:nvSpPr>
        <p:spPr>
          <a:xfrm>
            <a:off x="5505089" y="919113"/>
            <a:ext cx="16230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sz="1600">
                <a:solidFill>
                  <a:schemeClr val="bg1"/>
                </a:solidFill>
              </a:rPr>
              <a:t>Schorpioenen</a:t>
            </a:r>
          </a:p>
        </p:txBody>
      </p:sp>
      <p:sp>
        <p:nvSpPr>
          <p:cNvPr id="24" name="Google Shape;3404;p67">
            <a:extLst>
              <a:ext uri="{FF2B5EF4-FFF2-40B4-BE49-F238E27FC236}">
                <a16:creationId xmlns:a16="http://schemas.microsoft.com/office/drawing/2014/main" id="{74DFFF93-91AA-4233-F7ED-BE0BB0367C6C}"/>
              </a:ext>
            </a:extLst>
          </p:cNvPr>
          <p:cNvSpPr/>
          <p:nvPr/>
        </p:nvSpPr>
        <p:spPr>
          <a:xfrm>
            <a:off x="7170660" y="919113"/>
            <a:ext cx="16686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sz="1600">
                <a:solidFill>
                  <a:schemeClr val="bg1"/>
                </a:solidFill>
              </a:rPr>
              <a:t>Schaaldieren</a:t>
            </a:r>
          </a:p>
        </p:txBody>
      </p:sp>
      <p:sp>
        <p:nvSpPr>
          <p:cNvPr id="26" name="Google Shape;3410;p67">
            <a:extLst>
              <a:ext uri="{FF2B5EF4-FFF2-40B4-BE49-F238E27FC236}">
                <a16:creationId xmlns:a16="http://schemas.microsoft.com/office/drawing/2014/main" id="{BB52CE9C-8F29-DFAB-636E-73119D6E1DA2}"/>
              </a:ext>
            </a:extLst>
          </p:cNvPr>
          <p:cNvSpPr txBox="1"/>
          <p:nvPr/>
        </p:nvSpPr>
        <p:spPr>
          <a:xfrm>
            <a:off x="3200400" y="137375"/>
            <a:ext cx="5943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t>METAMORFOSE JEOPARDY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DE9408-5D93-72EA-89BB-1EB1AEB6202C}"/>
              </a:ext>
            </a:extLst>
          </p:cNvPr>
          <p:cNvSpPr/>
          <p:nvPr/>
        </p:nvSpPr>
        <p:spPr>
          <a:xfrm>
            <a:off x="387285" y="1447800"/>
            <a:ext cx="1567206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7CE988-54C9-288E-5D12-A48D245308C1}"/>
              </a:ext>
            </a:extLst>
          </p:cNvPr>
          <p:cNvSpPr/>
          <p:nvPr/>
        </p:nvSpPr>
        <p:spPr>
          <a:xfrm>
            <a:off x="2113176" y="1447800"/>
            <a:ext cx="1567206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63B68-BA7F-367B-90F2-2AF1C3A31FCF}"/>
              </a:ext>
            </a:extLst>
          </p:cNvPr>
          <p:cNvSpPr/>
          <p:nvPr/>
        </p:nvSpPr>
        <p:spPr>
          <a:xfrm>
            <a:off x="3789576" y="1447800"/>
            <a:ext cx="1567206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66A294-17D6-884B-F3AC-966E2A5FD4A2}"/>
              </a:ext>
            </a:extLst>
          </p:cNvPr>
          <p:cNvSpPr/>
          <p:nvPr/>
        </p:nvSpPr>
        <p:spPr>
          <a:xfrm>
            <a:off x="5465976" y="1447800"/>
            <a:ext cx="1567206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7F0B2A-B3B8-832F-1E6D-2F7369D357B3}"/>
              </a:ext>
            </a:extLst>
          </p:cNvPr>
          <p:cNvSpPr/>
          <p:nvPr/>
        </p:nvSpPr>
        <p:spPr>
          <a:xfrm>
            <a:off x="7142376" y="1447800"/>
            <a:ext cx="1567206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E0BD2D-70A9-B822-27B9-A127C2EFD12E}"/>
              </a:ext>
            </a:extLst>
          </p:cNvPr>
          <p:cNvSpPr/>
          <p:nvPr/>
        </p:nvSpPr>
        <p:spPr>
          <a:xfrm>
            <a:off x="387285" y="2514600"/>
            <a:ext cx="1567206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A2F5BE-40EE-41E4-6247-E39EC749FE5E}"/>
              </a:ext>
            </a:extLst>
          </p:cNvPr>
          <p:cNvSpPr/>
          <p:nvPr/>
        </p:nvSpPr>
        <p:spPr>
          <a:xfrm>
            <a:off x="2113176" y="2514600"/>
            <a:ext cx="1567206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5ACA41C-2ED0-A2BE-8195-55C9B9A4498A}"/>
              </a:ext>
            </a:extLst>
          </p:cNvPr>
          <p:cNvSpPr/>
          <p:nvPr/>
        </p:nvSpPr>
        <p:spPr>
          <a:xfrm>
            <a:off x="3789576" y="2514600"/>
            <a:ext cx="1567206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185602-EDBF-58A8-49C2-1109A4CBF26B}"/>
              </a:ext>
            </a:extLst>
          </p:cNvPr>
          <p:cNvSpPr/>
          <p:nvPr/>
        </p:nvSpPr>
        <p:spPr>
          <a:xfrm>
            <a:off x="5465976" y="2514600"/>
            <a:ext cx="1567206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608A4F2-3938-065E-654F-4D1545BE3C35}"/>
              </a:ext>
            </a:extLst>
          </p:cNvPr>
          <p:cNvSpPr/>
          <p:nvPr/>
        </p:nvSpPr>
        <p:spPr>
          <a:xfrm>
            <a:off x="7142376" y="2514600"/>
            <a:ext cx="1567206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143184-2075-1813-5C30-3872E224DC55}"/>
              </a:ext>
            </a:extLst>
          </p:cNvPr>
          <p:cNvSpPr/>
          <p:nvPr/>
        </p:nvSpPr>
        <p:spPr>
          <a:xfrm>
            <a:off x="387285" y="3581400"/>
            <a:ext cx="1567206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40AB9E-3C59-A737-8702-29942E916F1A}"/>
              </a:ext>
            </a:extLst>
          </p:cNvPr>
          <p:cNvSpPr/>
          <p:nvPr/>
        </p:nvSpPr>
        <p:spPr>
          <a:xfrm>
            <a:off x="2113176" y="3581400"/>
            <a:ext cx="1567206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45D090-0F51-CAFE-DD60-08B0ED6AA523}"/>
              </a:ext>
            </a:extLst>
          </p:cNvPr>
          <p:cNvSpPr/>
          <p:nvPr/>
        </p:nvSpPr>
        <p:spPr>
          <a:xfrm>
            <a:off x="3789576" y="3581400"/>
            <a:ext cx="1567206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B6D7815-0A0F-D447-A566-F497AC641593}"/>
              </a:ext>
            </a:extLst>
          </p:cNvPr>
          <p:cNvSpPr/>
          <p:nvPr/>
        </p:nvSpPr>
        <p:spPr>
          <a:xfrm>
            <a:off x="5465976" y="3581400"/>
            <a:ext cx="1567206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306A56-4639-4ED4-1BF4-9D9488EAB1D9}"/>
              </a:ext>
            </a:extLst>
          </p:cNvPr>
          <p:cNvSpPr/>
          <p:nvPr/>
        </p:nvSpPr>
        <p:spPr>
          <a:xfrm>
            <a:off x="7142376" y="3581400"/>
            <a:ext cx="1567206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8228238-68B9-DD63-1240-9207C9F94560}"/>
              </a:ext>
            </a:extLst>
          </p:cNvPr>
          <p:cNvSpPr/>
          <p:nvPr/>
        </p:nvSpPr>
        <p:spPr>
          <a:xfrm>
            <a:off x="381000" y="4648200"/>
            <a:ext cx="1567206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D99348D-12DC-F98E-D3F2-00EEADB92B65}"/>
              </a:ext>
            </a:extLst>
          </p:cNvPr>
          <p:cNvSpPr/>
          <p:nvPr/>
        </p:nvSpPr>
        <p:spPr>
          <a:xfrm>
            <a:off x="2106891" y="4648200"/>
            <a:ext cx="1567206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1D2F21-2BD2-5AA5-AE65-BCB06C01F0C5}"/>
              </a:ext>
            </a:extLst>
          </p:cNvPr>
          <p:cNvSpPr/>
          <p:nvPr/>
        </p:nvSpPr>
        <p:spPr>
          <a:xfrm>
            <a:off x="3783291" y="4648200"/>
            <a:ext cx="1567206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F522793-DE51-46DC-4065-9E4CE1C8D719}"/>
              </a:ext>
            </a:extLst>
          </p:cNvPr>
          <p:cNvSpPr/>
          <p:nvPr/>
        </p:nvSpPr>
        <p:spPr>
          <a:xfrm>
            <a:off x="5459691" y="4648200"/>
            <a:ext cx="1567206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27ED3D8-A8FA-F0C6-9ADC-C2A4348975A4}"/>
              </a:ext>
            </a:extLst>
          </p:cNvPr>
          <p:cNvSpPr/>
          <p:nvPr/>
        </p:nvSpPr>
        <p:spPr>
          <a:xfrm>
            <a:off x="7136091" y="4648200"/>
            <a:ext cx="1567206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D981FC6-1810-363E-AEEA-50F6D0471021}"/>
              </a:ext>
            </a:extLst>
          </p:cNvPr>
          <p:cNvSpPr/>
          <p:nvPr/>
        </p:nvSpPr>
        <p:spPr>
          <a:xfrm>
            <a:off x="387285" y="5715000"/>
            <a:ext cx="1567206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DB7C1F8-FF6D-8144-00DA-0E64E6054FF8}"/>
              </a:ext>
            </a:extLst>
          </p:cNvPr>
          <p:cNvSpPr/>
          <p:nvPr/>
        </p:nvSpPr>
        <p:spPr>
          <a:xfrm>
            <a:off x="2113176" y="5715000"/>
            <a:ext cx="1567206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A1BF36E-7956-3C41-6A74-35B44E3B6FB8}"/>
              </a:ext>
            </a:extLst>
          </p:cNvPr>
          <p:cNvSpPr/>
          <p:nvPr/>
        </p:nvSpPr>
        <p:spPr>
          <a:xfrm>
            <a:off x="3789576" y="5715000"/>
            <a:ext cx="1567206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3F44B5C-248F-45E7-5B48-46E8386A9225}"/>
              </a:ext>
            </a:extLst>
          </p:cNvPr>
          <p:cNvSpPr/>
          <p:nvPr/>
        </p:nvSpPr>
        <p:spPr>
          <a:xfrm>
            <a:off x="5465976" y="5715000"/>
            <a:ext cx="1567206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8B9D5AE-DED7-AB51-743C-D87D366EE7AE}"/>
              </a:ext>
            </a:extLst>
          </p:cNvPr>
          <p:cNvSpPr/>
          <p:nvPr/>
        </p:nvSpPr>
        <p:spPr>
          <a:xfrm>
            <a:off x="7142376" y="5715000"/>
            <a:ext cx="1567206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8" name="TextBox 67">
            <a:hlinkClick r:id="rId3" action="ppaction://hlinksldjump"/>
            <a:extLst>
              <a:ext uri="{FF2B5EF4-FFF2-40B4-BE49-F238E27FC236}">
                <a16:creationId xmlns:a16="http://schemas.microsoft.com/office/drawing/2014/main" id="{A486927B-A251-41C3-03B3-CB87867B28CE}"/>
              </a:ext>
            </a:extLst>
          </p:cNvPr>
          <p:cNvSpPr txBox="1"/>
          <p:nvPr/>
        </p:nvSpPr>
        <p:spPr>
          <a:xfrm>
            <a:off x="381000" y="15583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€100</a:t>
            </a:r>
            <a:endParaRPr lang="en-US" sz="4400" dirty="0"/>
          </a:p>
        </p:txBody>
      </p:sp>
      <p:sp>
        <p:nvSpPr>
          <p:cNvPr id="71" name="TextBox 70">
            <a:hlinkClick r:id="rId4" action="ppaction://hlinksldjump"/>
            <a:extLst>
              <a:ext uri="{FF2B5EF4-FFF2-40B4-BE49-F238E27FC236}">
                <a16:creationId xmlns:a16="http://schemas.microsoft.com/office/drawing/2014/main" id="{54136696-416E-43EF-D30D-F3591090DE5B}"/>
              </a:ext>
            </a:extLst>
          </p:cNvPr>
          <p:cNvSpPr txBox="1"/>
          <p:nvPr/>
        </p:nvSpPr>
        <p:spPr>
          <a:xfrm>
            <a:off x="381000" y="26251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€200</a:t>
            </a:r>
            <a:endParaRPr lang="en-US" sz="4400" dirty="0"/>
          </a:p>
        </p:txBody>
      </p:sp>
      <p:sp>
        <p:nvSpPr>
          <p:cNvPr id="72" name="TextBox 71">
            <a:hlinkClick r:id="rId5" action="ppaction://hlinksldjump"/>
            <a:extLst>
              <a:ext uri="{FF2B5EF4-FFF2-40B4-BE49-F238E27FC236}">
                <a16:creationId xmlns:a16="http://schemas.microsoft.com/office/drawing/2014/main" id="{70638358-FEE9-2C1D-9ADD-56E0CD363220}"/>
              </a:ext>
            </a:extLst>
          </p:cNvPr>
          <p:cNvSpPr txBox="1"/>
          <p:nvPr/>
        </p:nvSpPr>
        <p:spPr>
          <a:xfrm>
            <a:off x="381000" y="36919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€300</a:t>
            </a:r>
            <a:endParaRPr lang="en-US" sz="4400" dirty="0"/>
          </a:p>
        </p:txBody>
      </p:sp>
      <p:sp>
        <p:nvSpPr>
          <p:cNvPr id="73" name="TextBox 72">
            <a:hlinkClick r:id="rId6" action="ppaction://hlinksldjump"/>
            <a:extLst>
              <a:ext uri="{FF2B5EF4-FFF2-40B4-BE49-F238E27FC236}">
                <a16:creationId xmlns:a16="http://schemas.microsoft.com/office/drawing/2014/main" id="{1F6CC786-660F-23D3-5594-4DE6EBCF2150}"/>
              </a:ext>
            </a:extLst>
          </p:cNvPr>
          <p:cNvSpPr txBox="1"/>
          <p:nvPr/>
        </p:nvSpPr>
        <p:spPr>
          <a:xfrm>
            <a:off x="381000" y="47587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€400</a:t>
            </a:r>
            <a:endParaRPr lang="en-US" sz="4400" dirty="0"/>
          </a:p>
        </p:txBody>
      </p:sp>
      <p:sp>
        <p:nvSpPr>
          <p:cNvPr id="74" name="TextBox 73">
            <a:hlinkClick r:id="rId7" action="ppaction://hlinksldjump"/>
            <a:extLst>
              <a:ext uri="{FF2B5EF4-FFF2-40B4-BE49-F238E27FC236}">
                <a16:creationId xmlns:a16="http://schemas.microsoft.com/office/drawing/2014/main" id="{D7E518A1-7005-3DB5-C72E-9714ADE056E1}"/>
              </a:ext>
            </a:extLst>
          </p:cNvPr>
          <p:cNvSpPr txBox="1"/>
          <p:nvPr/>
        </p:nvSpPr>
        <p:spPr>
          <a:xfrm>
            <a:off x="379562" y="58255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€500</a:t>
            </a:r>
            <a:endParaRPr lang="en-US" sz="4400" dirty="0"/>
          </a:p>
        </p:txBody>
      </p:sp>
      <p:sp>
        <p:nvSpPr>
          <p:cNvPr id="75" name="TextBox 74">
            <a:hlinkClick r:id="rId8" action="ppaction://hlinksldjump"/>
            <a:extLst>
              <a:ext uri="{FF2B5EF4-FFF2-40B4-BE49-F238E27FC236}">
                <a16:creationId xmlns:a16="http://schemas.microsoft.com/office/drawing/2014/main" id="{85D35E1D-CF07-BE86-AAF4-5471EC547ADD}"/>
              </a:ext>
            </a:extLst>
          </p:cNvPr>
          <p:cNvSpPr txBox="1"/>
          <p:nvPr/>
        </p:nvSpPr>
        <p:spPr>
          <a:xfrm>
            <a:off x="2113176" y="15583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€100</a:t>
            </a:r>
            <a:endParaRPr lang="en-US" sz="4400" dirty="0"/>
          </a:p>
        </p:txBody>
      </p:sp>
      <p:sp>
        <p:nvSpPr>
          <p:cNvPr id="76" name="TextBox 75">
            <a:hlinkClick r:id="rId9" action="ppaction://hlinksldjump"/>
            <a:extLst>
              <a:ext uri="{FF2B5EF4-FFF2-40B4-BE49-F238E27FC236}">
                <a16:creationId xmlns:a16="http://schemas.microsoft.com/office/drawing/2014/main" id="{226E0CE7-1538-9268-C19F-67CBB8F752F2}"/>
              </a:ext>
            </a:extLst>
          </p:cNvPr>
          <p:cNvSpPr txBox="1"/>
          <p:nvPr/>
        </p:nvSpPr>
        <p:spPr>
          <a:xfrm>
            <a:off x="2113176" y="26251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€200</a:t>
            </a:r>
            <a:endParaRPr lang="en-US" sz="4400" dirty="0"/>
          </a:p>
        </p:txBody>
      </p:sp>
      <p:sp>
        <p:nvSpPr>
          <p:cNvPr id="77" name="TextBox 76">
            <a:hlinkClick r:id="rId10" action="ppaction://hlinksldjump"/>
            <a:extLst>
              <a:ext uri="{FF2B5EF4-FFF2-40B4-BE49-F238E27FC236}">
                <a16:creationId xmlns:a16="http://schemas.microsoft.com/office/drawing/2014/main" id="{E9C67688-DAE2-470B-46E6-4DC36564BB4F}"/>
              </a:ext>
            </a:extLst>
          </p:cNvPr>
          <p:cNvSpPr txBox="1"/>
          <p:nvPr/>
        </p:nvSpPr>
        <p:spPr>
          <a:xfrm>
            <a:off x="2113176" y="36919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€300</a:t>
            </a:r>
            <a:endParaRPr lang="en-US" sz="4400" dirty="0"/>
          </a:p>
        </p:txBody>
      </p:sp>
      <p:sp>
        <p:nvSpPr>
          <p:cNvPr id="78" name="TextBox 77">
            <a:hlinkClick r:id="rId11" action="ppaction://hlinksldjump"/>
            <a:extLst>
              <a:ext uri="{FF2B5EF4-FFF2-40B4-BE49-F238E27FC236}">
                <a16:creationId xmlns:a16="http://schemas.microsoft.com/office/drawing/2014/main" id="{ECFF3560-8A69-56B3-3B90-0E702044C37C}"/>
              </a:ext>
            </a:extLst>
          </p:cNvPr>
          <p:cNvSpPr txBox="1"/>
          <p:nvPr/>
        </p:nvSpPr>
        <p:spPr>
          <a:xfrm>
            <a:off x="2113176" y="47587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€400</a:t>
            </a:r>
            <a:endParaRPr lang="en-US" sz="4400" dirty="0"/>
          </a:p>
        </p:txBody>
      </p:sp>
      <p:sp>
        <p:nvSpPr>
          <p:cNvPr id="79" name="TextBox 78">
            <a:hlinkClick r:id="rId12" action="ppaction://hlinksldjump"/>
            <a:extLst>
              <a:ext uri="{FF2B5EF4-FFF2-40B4-BE49-F238E27FC236}">
                <a16:creationId xmlns:a16="http://schemas.microsoft.com/office/drawing/2014/main" id="{AC723EBD-7F6B-B87A-65A7-33C5833817D5}"/>
              </a:ext>
            </a:extLst>
          </p:cNvPr>
          <p:cNvSpPr txBox="1"/>
          <p:nvPr/>
        </p:nvSpPr>
        <p:spPr>
          <a:xfrm>
            <a:off x="2111738" y="58255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€500</a:t>
            </a:r>
            <a:endParaRPr lang="en-US" sz="4400" dirty="0"/>
          </a:p>
        </p:txBody>
      </p:sp>
      <p:sp>
        <p:nvSpPr>
          <p:cNvPr id="80" name="TextBox 79">
            <a:hlinkClick r:id="rId13" action="ppaction://hlinksldjump"/>
            <a:extLst>
              <a:ext uri="{FF2B5EF4-FFF2-40B4-BE49-F238E27FC236}">
                <a16:creationId xmlns:a16="http://schemas.microsoft.com/office/drawing/2014/main" id="{D4D93C39-6155-52F7-A7F0-FEA2A93D63E3}"/>
              </a:ext>
            </a:extLst>
          </p:cNvPr>
          <p:cNvSpPr txBox="1"/>
          <p:nvPr/>
        </p:nvSpPr>
        <p:spPr>
          <a:xfrm>
            <a:off x="3777006" y="15583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€100</a:t>
            </a:r>
            <a:endParaRPr lang="en-US" sz="4400" dirty="0"/>
          </a:p>
        </p:txBody>
      </p:sp>
      <p:sp>
        <p:nvSpPr>
          <p:cNvPr id="81" name="TextBox 80">
            <a:hlinkClick r:id="rId14" action="ppaction://hlinksldjump"/>
            <a:extLst>
              <a:ext uri="{FF2B5EF4-FFF2-40B4-BE49-F238E27FC236}">
                <a16:creationId xmlns:a16="http://schemas.microsoft.com/office/drawing/2014/main" id="{C54F1E97-4B6C-9802-AC07-43D288CAD08D}"/>
              </a:ext>
            </a:extLst>
          </p:cNvPr>
          <p:cNvSpPr txBox="1"/>
          <p:nvPr/>
        </p:nvSpPr>
        <p:spPr>
          <a:xfrm>
            <a:off x="3777006" y="26251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€200</a:t>
            </a:r>
            <a:endParaRPr lang="en-US" sz="4400" dirty="0"/>
          </a:p>
        </p:txBody>
      </p:sp>
      <p:sp>
        <p:nvSpPr>
          <p:cNvPr id="82" name="TextBox 81">
            <a:hlinkClick r:id="rId15" action="ppaction://hlinksldjump"/>
            <a:extLst>
              <a:ext uri="{FF2B5EF4-FFF2-40B4-BE49-F238E27FC236}">
                <a16:creationId xmlns:a16="http://schemas.microsoft.com/office/drawing/2014/main" id="{70DF8416-516E-017A-8F5D-3F2070D5FE1D}"/>
              </a:ext>
            </a:extLst>
          </p:cNvPr>
          <p:cNvSpPr txBox="1"/>
          <p:nvPr/>
        </p:nvSpPr>
        <p:spPr>
          <a:xfrm>
            <a:off x="3777006" y="36919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€300</a:t>
            </a:r>
            <a:endParaRPr lang="en-US" sz="4400" dirty="0"/>
          </a:p>
        </p:txBody>
      </p:sp>
      <p:sp>
        <p:nvSpPr>
          <p:cNvPr id="83" name="TextBox 82">
            <a:hlinkClick r:id="rId16" action="ppaction://hlinksldjump"/>
            <a:extLst>
              <a:ext uri="{FF2B5EF4-FFF2-40B4-BE49-F238E27FC236}">
                <a16:creationId xmlns:a16="http://schemas.microsoft.com/office/drawing/2014/main" id="{28568608-0F75-E3D1-2D8E-0007E1F2F2C0}"/>
              </a:ext>
            </a:extLst>
          </p:cNvPr>
          <p:cNvSpPr txBox="1"/>
          <p:nvPr/>
        </p:nvSpPr>
        <p:spPr>
          <a:xfrm>
            <a:off x="3777006" y="47587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€400</a:t>
            </a:r>
            <a:endParaRPr lang="en-US" sz="4400" dirty="0"/>
          </a:p>
        </p:txBody>
      </p:sp>
      <p:sp>
        <p:nvSpPr>
          <p:cNvPr id="84" name="TextBox 83">
            <a:hlinkClick r:id="rId17" action="ppaction://hlinksldjump"/>
            <a:extLst>
              <a:ext uri="{FF2B5EF4-FFF2-40B4-BE49-F238E27FC236}">
                <a16:creationId xmlns:a16="http://schemas.microsoft.com/office/drawing/2014/main" id="{77E82816-DDD2-0433-C620-3405D80C8328}"/>
              </a:ext>
            </a:extLst>
          </p:cNvPr>
          <p:cNvSpPr txBox="1"/>
          <p:nvPr/>
        </p:nvSpPr>
        <p:spPr>
          <a:xfrm>
            <a:off x="3775568" y="58255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€500</a:t>
            </a:r>
            <a:endParaRPr lang="en-US" sz="4400" dirty="0"/>
          </a:p>
        </p:txBody>
      </p:sp>
      <p:sp>
        <p:nvSpPr>
          <p:cNvPr id="95" name="TextBox 94">
            <a:hlinkClick r:id="rId18" action="ppaction://hlinksldjump"/>
            <a:extLst>
              <a:ext uri="{FF2B5EF4-FFF2-40B4-BE49-F238E27FC236}">
                <a16:creationId xmlns:a16="http://schemas.microsoft.com/office/drawing/2014/main" id="{6A1ED9C4-E993-6DB9-26B1-93D823D7793E}"/>
              </a:ext>
            </a:extLst>
          </p:cNvPr>
          <p:cNvSpPr txBox="1"/>
          <p:nvPr/>
        </p:nvSpPr>
        <p:spPr>
          <a:xfrm>
            <a:off x="5476410" y="15583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€100</a:t>
            </a:r>
            <a:endParaRPr lang="en-US" sz="4400" dirty="0"/>
          </a:p>
        </p:txBody>
      </p:sp>
      <p:sp>
        <p:nvSpPr>
          <p:cNvPr id="96" name="TextBox 95">
            <a:hlinkClick r:id="rId19" action="ppaction://hlinksldjump"/>
            <a:extLst>
              <a:ext uri="{FF2B5EF4-FFF2-40B4-BE49-F238E27FC236}">
                <a16:creationId xmlns:a16="http://schemas.microsoft.com/office/drawing/2014/main" id="{312D377B-9CC0-CC10-AD25-4C47F3C71C74}"/>
              </a:ext>
            </a:extLst>
          </p:cNvPr>
          <p:cNvSpPr txBox="1"/>
          <p:nvPr/>
        </p:nvSpPr>
        <p:spPr>
          <a:xfrm>
            <a:off x="5476410" y="26251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€200</a:t>
            </a:r>
            <a:endParaRPr lang="en-US" sz="4400" dirty="0"/>
          </a:p>
        </p:txBody>
      </p:sp>
      <p:sp>
        <p:nvSpPr>
          <p:cNvPr id="97" name="TextBox 96">
            <a:hlinkClick r:id="rId20" action="ppaction://hlinksldjump"/>
            <a:extLst>
              <a:ext uri="{FF2B5EF4-FFF2-40B4-BE49-F238E27FC236}">
                <a16:creationId xmlns:a16="http://schemas.microsoft.com/office/drawing/2014/main" id="{01DB183F-5E47-8ADA-C07B-CD69C9FDCBC7}"/>
              </a:ext>
            </a:extLst>
          </p:cNvPr>
          <p:cNvSpPr txBox="1"/>
          <p:nvPr/>
        </p:nvSpPr>
        <p:spPr>
          <a:xfrm>
            <a:off x="5476410" y="36919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€300</a:t>
            </a:r>
            <a:endParaRPr lang="en-US" sz="4400" dirty="0"/>
          </a:p>
        </p:txBody>
      </p:sp>
      <p:sp>
        <p:nvSpPr>
          <p:cNvPr id="98" name="TextBox 97">
            <a:hlinkClick r:id="rId21" action="ppaction://hlinksldjump"/>
            <a:extLst>
              <a:ext uri="{FF2B5EF4-FFF2-40B4-BE49-F238E27FC236}">
                <a16:creationId xmlns:a16="http://schemas.microsoft.com/office/drawing/2014/main" id="{B860740C-36A6-DE5B-64C4-33EC51D8DEB8}"/>
              </a:ext>
            </a:extLst>
          </p:cNvPr>
          <p:cNvSpPr txBox="1"/>
          <p:nvPr/>
        </p:nvSpPr>
        <p:spPr>
          <a:xfrm>
            <a:off x="5476410" y="47587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€400</a:t>
            </a:r>
            <a:endParaRPr lang="en-US" sz="4400" dirty="0"/>
          </a:p>
        </p:txBody>
      </p:sp>
      <p:sp>
        <p:nvSpPr>
          <p:cNvPr id="99" name="TextBox 98">
            <a:hlinkClick r:id="rId22" action="ppaction://hlinksldjump"/>
            <a:extLst>
              <a:ext uri="{FF2B5EF4-FFF2-40B4-BE49-F238E27FC236}">
                <a16:creationId xmlns:a16="http://schemas.microsoft.com/office/drawing/2014/main" id="{FCEABD9B-272C-7526-E36A-5E5B6B6CD171}"/>
              </a:ext>
            </a:extLst>
          </p:cNvPr>
          <p:cNvSpPr txBox="1"/>
          <p:nvPr/>
        </p:nvSpPr>
        <p:spPr>
          <a:xfrm>
            <a:off x="5474972" y="5825579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€500</a:t>
            </a:r>
            <a:endParaRPr lang="en-US" sz="4400" dirty="0"/>
          </a:p>
        </p:txBody>
      </p:sp>
      <p:sp>
        <p:nvSpPr>
          <p:cNvPr id="100" name="TextBox 99">
            <a:hlinkClick r:id="rId23" action="ppaction://hlinksldjump"/>
            <a:extLst>
              <a:ext uri="{FF2B5EF4-FFF2-40B4-BE49-F238E27FC236}">
                <a16:creationId xmlns:a16="http://schemas.microsoft.com/office/drawing/2014/main" id="{7384DF44-6823-3A3B-40BC-564F7636964D}"/>
              </a:ext>
            </a:extLst>
          </p:cNvPr>
          <p:cNvSpPr txBox="1"/>
          <p:nvPr/>
        </p:nvSpPr>
        <p:spPr>
          <a:xfrm>
            <a:off x="7120810" y="1553666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€100</a:t>
            </a:r>
            <a:endParaRPr lang="en-US" sz="4400" dirty="0"/>
          </a:p>
        </p:txBody>
      </p:sp>
      <p:sp>
        <p:nvSpPr>
          <p:cNvPr id="101" name="TextBox 100">
            <a:hlinkClick r:id="rId24" action="ppaction://hlinksldjump"/>
            <a:extLst>
              <a:ext uri="{FF2B5EF4-FFF2-40B4-BE49-F238E27FC236}">
                <a16:creationId xmlns:a16="http://schemas.microsoft.com/office/drawing/2014/main" id="{B31DCDD2-B1B5-029C-8385-C0E55CD6A9CD}"/>
              </a:ext>
            </a:extLst>
          </p:cNvPr>
          <p:cNvSpPr txBox="1"/>
          <p:nvPr/>
        </p:nvSpPr>
        <p:spPr>
          <a:xfrm>
            <a:off x="7120810" y="2620466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€200</a:t>
            </a:r>
            <a:endParaRPr lang="en-US" sz="4400" dirty="0"/>
          </a:p>
        </p:txBody>
      </p:sp>
      <p:sp>
        <p:nvSpPr>
          <p:cNvPr id="102" name="TextBox 101">
            <a:hlinkClick r:id="rId25" action="ppaction://hlinksldjump"/>
            <a:extLst>
              <a:ext uri="{FF2B5EF4-FFF2-40B4-BE49-F238E27FC236}">
                <a16:creationId xmlns:a16="http://schemas.microsoft.com/office/drawing/2014/main" id="{A1EEE67D-D571-03C2-C700-5916F1B4820A}"/>
              </a:ext>
            </a:extLst>
          </p:cNvPr>
          <p:cNvSpPr txBox="1"/>
          <p:nvPr/>
        </p:nvSpPr>
        <p:spPr>
          <a:xfrm>
            <a:off x="7120810" y="3687266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€300</a:t>
            </a:r>
            <a:endParaRPr lang="en-US" sz="4400" dirty="0"/>
          </a:p>
        </p:txBody>
      </p:sp>
      <p:sp>
        <p:nvSpPr>
          <p:cNvPr id="103" name="TextBox 102">
            <a:hlinkClick r:id="rId26" action="ppaction://hlinksldjump"/>
            <a:extLst>
              <a:ext uri="{FF2B5EF4-FFF2-40B4-BE49-F238E27FC236}">
                <a16:creationId xmlns:a16="http://schemas.microsoft.com/office/drawing/2014/main" id="{CF830E77-62D2-A744-CB18-F5621D5F4FB8}"/>
              </a:ext>
            </a:extLst>
          </p:cNvPr>
          <p:cNvSpPr txBox="1"/>
          <p:nvPr/>
        </p:nvSpPr>
        <p:spPr>
          <a:xfrm>
            <a:off x="7120810" y="4754066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€400</a:t>
            </a:r>
            <a:endParaRPr lang="en-US" sz="4400" dirty="0"/>
          </a:p>
        </p:txBody>
      </p:sp>
      <p:sp>
        <p:nvSpPr>
          <p:cNvPr id="104" name="TextBox 103">
            <a:hlinkClick r:id="rId27" action="ppaction://hlinksldjump"/>
            <a:extLst>
              <a:ext uri="{FF2B5EF4-FFF2-40B4-BE49-F238E27FC236}">
                <a16:creationId xmlns:a16="http://schemas.microsoft.com/office/drawing/2014/main" id="{63BC08FC-F848-2661-1193-F586EA0C08B6}"/>
              </a:ext>
            </a:extLst>
          </p:cNvPr>
          <p:cNvSpPr txBox="1"/>
          <p:nvPr/>
        </p:nvSpPr>
        <p:spPr>
          <a:xfrm>
            <a:off x="7119372" y="5820866"/>
            <a:ext cx="1567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€500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B8F47-07AC-B9E3-D56A-DB21FA887A53}"/>
              </a:ext>
            </a:extLst>
          </p:cNvPr>
          <p:cNvSpPr txBox="1"/>
          <p:nvPr/>
        </p:nvSpPr>
        <p:spPr>
          <a:xfrm rot="21053184">
            <a:off x="282830" y="589610"/>
            <a:ext cx="38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n w="3175">
                  <a:solidFill>
                    <a:schemeClr val="tx1"/>
                  </a:solidFill>
                </a:ln>
              </a:rPr>
              <a:t>A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108BA-79FB-3C4C-F4B6-2D378D2EE47E}"/>
              </a:ext>
            </a:extLst>
          </p:cNvPr>
          <p:cNvSpPr txBox="1"/>
          <p:nvPr/>
        </p:nvSpPr>
        <p:spPr>
          <a:xfrm rot="21053184">
            <a:off x="2083742" y="576331"/>
            <a:ext cx="38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n w="3175">
                  <a:solidFill>
                    <a:schemeClr val="tx1"/>
                  </a:solidFill>
                </a:ln>
              </a:rPr>
              <a:t>B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74EB4-10D7-0D62-F33F-E7705DF6D685}"/>
              </a:ext>
            </a:extLst>
          </p:cNvPr>
          <p:cNvSpPr txBox="1"/>
          <p:nvPr/>
        </p:nvSpPr>
        <p:spPr>
          <a:xfrm rot="21053184">
            <a:off x="3774593" y="578445"/>
            <a:ext cx="38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n w="3175">
                  <a:solidFill>
                    <a:schemeClr val="tx1"/>
                  </a:solidFill>
                </a:ln>
              </a:rPr>
              <a:t>C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549B2-301C-9290-4593-770874EA553F}"/>
              </a:ext>
            </a:extLst>
          </p:cNvPr>
          <p:cNvSpPr txBox="1"/>
          <p:nvPr/>
        </p:nvSpPr>
        <p:spPr>
          <a:xfrm rot="21053184">
            <a:off x="5469536" y="565166"/>
            <a:ext cx="38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n w="3175">
                  <a:solidFill>
                    <a:schemeClr val="tx1"/>
                  </a:solidFill>
                </a:ln>
              </a:rPr>
              <a:t>D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5DACE-9EA2-1B7C-9135-CEA47A7156B9}"/>
              </a:ext>
            </a:extLst>
          </p:cNvPr>
          <p:cNvSpPr txBox="1"/>
          <p:nvPr/>
        </p:nvSpPr>
        <p:spPr>
          <a:xfrm rot="21053184">
            <a:off x="7140830" y="561632"/>
            <a:ext cx="38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n w="3175">
                  <a:solidFill>
                    <a:schemeClr val="tx1"/>
                  </a:solidFill>
                </a:ln>
              </a:rPr>
              <a:t>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28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B €400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4419600" cy="4267200"/>
          </a:xfrm>
          <a:prstGeom prst="roundRect">
            <a:avLst>
              <a:gd name="adj" fmla="val 455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Deze</a:t>
            </a:r>
            <a:r>
              <a:rPr sz="3200" dirty="0"/>
              <a:t> </a:t>
            </a:r>
            <a:r>
              <a:rPr sz="3200" dirty="0" err="1"/>
              <a:t>herkenbare</a:t>
            </a:r>
            <a:r>
              <a:rPr sz="3200" dirty="0"/>
              <a:t> </a:t>
            </a:r>
            <a:r>
              <a:rPr sz="3200" dirty="0" err="1"/>
              <a:t>vlindersoort</a:t>
            </a:r>
            <a:r>
              <a:rPr sz="3200" dirty="0"/>
              <a:t> </a:t>
            </a:r>
            <a:r>
              <a:rPr sz="3200" dirty="0" err="1"/>
              <a:t>wordt</a:t>
            </a:r>
            <a:r>
              <a:rPr sz="3200" dirty="0"/>
              <a:t> </a:t>
            </a:r>
            <a:r>
              <a:rPr sz="3200" dirty="0" err="1"/>
              <a:t>wereldwijd</a:t>
            </a:r>
            <a:r>
              <a:rPr sz="3200" dirty="0"/>
              <a:t> </a:t>
            </a:r>
            <a:r>
              <a:rPr sz="3200" dirty="0" err="1"/>
              <a:t>gevonden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kan</a:t>
            </a:r>
            <a:r>
              <a:rPr sz="3200" dirty="0"/>
              <a:t> </a:t>
            </a:r>
            <a:r>
              <a:rPr sz="3200" dirty="0" err="1"/>
              <a:t>duizenden</a:t>
            </a:r>
            <a:r>
              <a:rPr sz="3200" dirty="0"/>
              <a:t> kilometers </a:t>
            </a:r>
            <a:r>
              <a:rPr sz="3200" dirty="0" err="1"/>
              <a:t>migreren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52400" y="793285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Monarchvlinder</a:t>
            </a:r>
            <a:endParaRPr sz="3200" dirty="0"/>
          </a:p>
        </p:txBody>
      </p:sp>
      <p:pic>
        <p:nvPicPr>
          <p:cNvPr id="7" name="Picture 6" descr="A butterfly on a flower&#10;&#10;Description automatically generated">
            <a:extLst>
              <a:ext uri="{FF2B5EF4-FFF2-40B4-BE49-F238E27FC236}">
                <a16:creationId xmlns:a16="http://schemas.microsoft.com/office/drawing/2014/main" id="{77332337-9E63-05FF-63D0-F4AE412E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96916"/>
            <a:ext cx="405776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B €500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4419600" cy="4267200"/>
          </a:xfrm>
          <a:prstGeom prst="roundRect">
            <a:avLst>
              <a:gd name="adj" fmla="val 455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Terwijl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mot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metamorfose</a:t>
            </a:r>
            <a:r>
              <a:rPr sz="3200" dirty="0"/>
              <a:t> </a:t>
            </a:r>
            <a:r>
              <a:rPr sz="3200" dirty="0" err="1"/>
              <a:t>ondergaat</a:t>
            </a:r>
            <a:r>
              <a:rPr sz="3200" dirty="0"/>
              <a:t> in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cocon</a:t>
            </a:r>
            <a:r>
              <a:rPr sz="3200" dirty="0"/>
              <a:t>, </a:t>
            </a:r>
            <a:r>
              <a:rPr sz="3200" dirty="0" err="1"/>
              <a:t>gebruikt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vlinder</a:t>
            </a:r>
            <a:r>
              <a:rPr sz="3200" dirty="0"/>
              <a:t> </a:t>
            </a:r>
            <a:r>
              <a:rPr sz="3200" dirty="0" err="1"/>
              <a:t>dit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lang="nl-NL" sz="3200" dirty="0"/>
              <a:t>Pop</a:t>
            </a:r>
            <a:endParaRPr sz="3200" dirty="0"/>
          </a:p>
        </p:txBody>
      </p:sp>
      <p:pic>
        <p:nvPicPr>
          <p:cNvPr id="3074" name="Picture 2" descr="Can a butterfly defend itself in the chrysalis? | Discover Wildlife">
            <a:extLst>
              <a:ext uri="{FF2B5EF4-FFF2-40B4-BE49-F238E27FC236}">
                <a16:creationId xmlns:a16="http://schemas.microsoft.com/office/drawing/2014/main" id="{0900CFE2-8EEC-951E-CBA8-6B0D1A7F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80847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 €100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Deze</a:t>
            </a:r>
            <a:r>
              <a:rPr sz="3200" dirty="0"/>
              <a:t> </a:t>
            </a:r>
            <a:r>
              <a:rPr sz="3200" dirty="0" err="1"/>
              <a:t>insecten</a:t>
            </a:r>
            <a:r>
              <a:rPr sz="3200" dirty="0"/>
              <a:t> </a:t>
            </a:r>
            <a:r>
              <a:rPr sz="3200" dirty="0" err="1"/>
              <a:t>veranderen</a:t>
            </a:r>
            <a:r>
              <a:rPr sz="3200" dirty="0"/>
              <a:t> van </a:t>
            </a:r>
            <a:r>
              <a:rPr sz="3200" dirty="0" err="1"/>
              <a:t>maden</a:t>
            </a:r>
            <a:r>
              <a:rPr sz="3200" dirty="0"/>
              <a:t> in </a:t>
            </a:r>
            <a:r>
              <a:rPr sz="3200" dirty="0" err="1"/>
              <a:t>volwassen</a:t>
            </a:r>
            <a:r>
              <a:rPr sz="3200" dirty="0"/>
              <a:t> </a:t>
            </a:r>
            <a:r>
              <a:rPr sz="3200" dirty="0" err="1"/>
              <a:t>insecten</a:t>
            </a:r>
            <a:r>
              <a:rPr sz="3200" dirty="0"/>
              <a:t> door </a:t>
            </a:r>
            <a:r>
              <a:rPr sz="3200" dirty="0" err="1"/>
              <a:t>zich</a:t>
            </a:r>
            <a:r>
              <a:rPr sz="3200" dirty="0"/>
              <a:t> </a:t>
            </a:r>
            <a:r>
              <a:rPr sz="3200" dirty="0" err="1"/>
              <a:t>te</a:t>
            </a:r>
            <a:r>
              <a:rPr sz="3200" dirty="0"/>
              <a:t> </a:t>
            </a:r>
            <a:r>
              <a:rPr sz="3200" dirty="0" err="1"/>
              <a:t>voeden</a:t>
            </a:r>
            <a:r>
              <a:rPr sz="3200" dirty="0"/>
              <a:t> met </a:t>
            </a:r>
            <a:r>
              <a:rPr sz="3200" dirty="0" err="1"/>
              <a:t>rottend</a:t>
            </a:r>
            <a:r>
              <a:rPr sz="3200" dirty="0"/>
              <a:t> </a:t>
            </a:r>
            <a:r>
              <a:rPr sz="3200" dirty="0" err="1"/>
              <a:t>voedsel</a:t>
            </a:r>
            <a:r>
              <a:rPr sz="3200" dirty="0"/>
              <a:t>, </a:t>
            </a:r>
            <a:r>
              <a:rPr sz="3200" dirty="0" err="1"/>
              <a:t>dood</a:t>
            </a:r>
            <a:r>
              <a:rPr sz="3200" dirty="0"/>
              <a:t> </a:t>
            </a:r>
            <a:r>
              <a:rPr sz="3200" dirty="0" err="1"/>
              <a:t>vlees</a:t>
            </a:r>
            <a:r>
              <a:rPr sz="3200" dirty="0"/>
              <a:t> of </a:t>
            </a:r>
            <a:r>
              <a:rPr sz="3200" dirty="0" err="1"/>
              <a:t>dierlijk</a:t>
            </a:r>
            <a:r>
              <a:rPr sz="3200" dirty="0"/>
              <a:t> </a:t>
            </a:r>
            <a:r>
              <a:rPr sz="3200" dirty="0" err="1"/>
              <a:t>afval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Vliegen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4534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 €200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Dit</a:t>
            </a:r>
            <a:r>
              <a:rPr sz="3200" dirty="0"/>
              <a:t> insect </a:t>
            </a:r>
            <a:r>
              <a:rPr sz="3200" dirty="0" err="1"/>
              <a:t>staat</a:t>
            </a:r>
            <a:r>
              <a:rPr sz="3200" dirty="0"/>
              <a:t> </a:t>
            </a:r>
            <a:r>
              <a:rPr sz="3200" dirty="0" err="1"/>
              <a:t>bekend</a:t>
            </a:r>
            <a:r>
              <a:rPr sz="3200" dirty="0"/>
              <a:t> om </a:t>
            </a:r>
            <a:r>
              <a:rPr sz="3200" dirty="0" err="1"/>
              <a:t>zijn</a:t>
            </a:r>
            <a:r>
              <a:rPr sz="3200" dirty="0"/>
              <a:t> </a:t>
            </a:r>
            <a:r>
              <a:rPr sz="3200" dirty="0" err="1"/>
              <a:t>springvermogen</a:t>
            </a:r>
            <a:r>
              <a:rPr sz="3200" dirty="0"/>
              <a:t> </a:t>
            </a:r>
            <a:r>
              <a:rPr sz="3200" dirty="0" err="1"/>
              <a:t>terwijl</a:t>
            </a:r>
            <a:r>
              <a:rPr sz="3200" dirty="0"/>
              <a:t> het door het gras </a:t>
            </a:r>
            <a:r>
              <a:rPr sz="3200" dirty="0" err="1"/>
              <a:t>springt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Sprinkhaan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7078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 €300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Een</a:t>
            </a:r>
            <a:r>
              <a:rPr sz="3200" dirty="0"/>
              <a:t> van de </a:t>
            </a:r>
            <a:r>
              <a:rPr sz="3200" dirty="0" err="1"/>
              <a:t>grootste</a:t>
            </a:r>
            <a:r>
              <a:rPr sz="3200" dirty="0"/>
              <a:t> </a:t>
            </a:r>
            <a:r>
              <a:rPr sz="3200" dirty="0" err="1"/>
              <a:t>insecten</a:t>
            </a:r>
            <a:r>
              <a:rPr sz="3200" dirty="0"/>
              <a:t> </a:t>
            </a:r>
            <a:r>
              <a:rPr sz="3200" dirty="0" err="1"/>
              <a:t>ter</a:t>
            </a:r>
            <a:r>
              <a:rPr sz="3200" dirty="0"/>
              <a:t> </a:t>
            </a:r>
            <a:r>
              <a:rPr sz="3200" dirty="0" err="1"/>
              <a:t>wereld</a:t>
            </a:r>
            <a:r>
              <a:rPr sz="3200" dirty="0"/>
              <a:t>, </a:t>
            </a:r>
            <a:r>
              <a:rPr sz="3200" dirty="0" err="1"/>
              <a:t>sommige</a:t>
            </a:r>
            <a:r>
              <a:rPr sz="3200" dirty="0"/>
              <a:t> </a:t>
            </a:r>
            <a:r>
              <a:rPr sz="3200" dirty="0" err="1"/>
              <a:t>soorten</a:t>
            </a:r>
            <a:r>
              <a:rPr sz="3200" dirty="0"/>
              <a:t>, </a:t>
            </a:r>
            <a:r>
              <a:rPr sz="3200" dirty="0" err="1"/>
              <a:t>zoals</a:t>
            </a:r>
            <a:r>
              <a:rPr sz="3200" dirty="0"/>
              <a:t> de </a:t>
            </a:r>
            <a:r>
              <a:rPr lang="nl-NL" sz="3200" dirty="0"/>
              <a:t>Heldenbok</a:t>
            </a:r>
            <a:r>
              <a:rPr sz="3200" dirty="0"/>
              <a:t>, Hercules, Tita</a:t>
            </a:r>
            <a:r>
              <a:rPr lang="nl-NL" sz="3200" dirty="0"/>
              <a:t>a</a:t>
            </a:r>
            <a:r>
              <a:rPr sz="3200" dirty="0"/>
              <a:t>n </a:t>
            </a:r>
            <a:r>
              <a:rPr lang="nl-NL" sz="3200" dirty="0"/>
              <a:t>van</a:t>
            </a:r>
            <a:r>
              <a:rPr sz="3200" dirty="0"/>
              <a:t> Goliath, </a:t>
            </a:r>
            <a:r>
              <a:rPr sz="3200" dirty="0" err="1"/>
              <a:t>kunnen</a:t>
            </a:r>
            <a:r>
              <a:rPr sz="3200" dirty="0"/>
              <a:t> je hele hand </a:t>
            </a:r>
            <a:r>
              <a:rPr sz="3200" dirty="0" err="1"/>
              <a:t>bedekken</a:t>
            </a:r>
            <a:r>
              <a:rPr sz="3200" dirty="0"/>
              <a:t> </a:t>
            </a:r>
            <a:r>
              <a:rPr sz="3200" dirty="0" err="1"/>
              <a:t>als</a:t>
            </a:r>
            <a:r>
              <a:rPr sz="3200" dirty="0"/>
              <a:t> je ze </a:t>
            </a:r>
            <a:r>
              <a:rPr sz="3200" dirty="0" err="1"/>
              <a:t>vasthoudt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Kever</a:t>
            </a:r>
          </a:p>
        </p:txBody>
      </p:sp>
    </p:spTree>
    <p:extLst>
      <p:ext uri="{BB962C8B-B14F-4D97-AF65-F5344CB8AC3E}">
        <p14:creationId xmlns:p14="http://schemas.microsoft.com/office/powerpoint/2010/main" val="11635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Terug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 €400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Dit</a:t>
            </a:r>
            <a:r>
              <a:rPr sz="3200" dirty="0"/>
              <a:t> type </a:t>
            </a:r>
            <a:r>
              <a:rPr sz="3200" dirty="0" err="1"/>
              <a:t>vlieg</a:t>
            </a:r>
            <a:r>
              <a:rPr sz="3200" dirty="0"/>
              <a:t> </a:t>
            </a:r>
            <a:r>
              <a:rPr sz="3200" dirty="0" err="1"/>
              <a:t>kan</a:t>
            </a:r>
            <a:r>
              <a:rPr sz="3200" dirty="0"/>
              <a:t> </a:t>
            </a:r>
            <a:r>
              <a:rPr sz="3200" dirty="0" err="1"/>
              <a:t>prooien</a:t>
            </a:r>
            <a:r>
              <a:rPr sz="3200" dirty="0"/>
              <a:t> </a:t>
            </a:r>
            <a:r>
              <a:rPr sz="3200" dirty="0" err="1"/>
              <a:t>vangen</a:t>
            </a:r>
            <a:r>
              <a:rPr sz="3200" dirty="0"/>
              <a:t> in de </a:t>
            </a:r>
            <a:r>
              <a:rPr sz="3200" dirty="0" err="1"/>
              <a:t>lucht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heeft</a:t>
            </a:r>
            <a:r>
              <a:rPr sz="3200" dirty="0"/>
              <a:t> </a:t>
            </a:r>
            <a:r>
              <a:rPr sz="3200" dirty="0" err="1"/>
              <a:t>enkele</a:t>
            </a:r>
            <a:r>
              <a:rPr sz="3200" dirty="0"/>
              <a:t> van de </a:t>
            </a:r>
            <a:r>
              <a:rPr sz="3200" dirty="0" err="1"/>
              <a:t>grootste</a:t>
            </a:r>
            <a:r>
              <a:rPr sz="3200" dirty="0"/>
              <a:t> </a:t>
            </a:r>
            <a:r>
              <a:rPr sz="3200" dirty="0" err="1"/>
              <a:t>ogen</a:t>
            </a:r>
            <a:r>
              <a:rPr sz="3200" dirty="0"/>
              <a:t> in het </a:t>
            </a:r>
            <a:r>
              <a:rPr sz="3200" dirty="0" err="1"/>
              <a:t>dierenrijk</a:t>
            </a:r>
            <a:r>
              <a:rPr sz="3200" dirty="0"/>
              <a:t>, met 30.000 </a:t>
            </a:r>
            <a:r>
              <a:rPr sz="3200" dirty="0" err="1"/>
              <a:t>lenzen</a:t>
            </a:r>
            <a:r>
              <a:rPr sz="3200" dirty="0"/>
              <a:t> per </a:t>
            </a:r>
            <a:r>
              <a:rPr sz="3200" dirty="0" err="1"/>
              <a:t>oog</a:t>
            </a:r>
            <a:r>
              <a:rPr sz="3200" dirty="0"/>
              <a:t>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Libel</a:t>
            </a:r>
          </a:p>
        </p:txBody>
      </p:sp>
    </p:spTree>
    <p:extLst>
      <p:ext uri="{BB962C8B-B14F-4D97-AF65-F5344CB8AC3E}">
        <p14:creationId xmlns:p14="http://schemas.microsoft.com/office/powerpoint/2010/main" val="23206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 €500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4419600" cy="4267200"/>
          </a:xfrm>
          <a:prstGeom prst="roundRect">
            <a:avLst>
              <a:gd name="adj" fmla="val 45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Dit</a:t>
            </a:r>
            <a:r>
              <a:rPr sz="3200" dirty="0"/>
              <a:t> </a:t>
            </a:r>
            <a:r>
              <a:rPr sz="3200" dirty="0" err="1"/>
              <a:t>kleine</a:t>
            </a:r>
            <a:r>
              <a:rPr sz="3200" dirty="0"/>
              <a:t> insect </a:t>
            </a:r>
            <a:r>
              <a:rPr sz="3200" dirty="0" err="1"/>
              <a:t>leeft</a:t>
            </a:r>
            <a:r>
              <a:rPr sz="3200" dirty="0"/>
              <a:t> in het water </a:t>
            </a:r>
            <a:r>
              <a:rPr sz="3200" dirty="0" err="1"/>
              <a:t>als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nimf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komt</a:t>
            </a:r>
            <a:r>
              <a:rPr sz="3200" dirty="0"/>
              <a:t> dan </a:t>
            </a:r>
            <a:r>
              <a:rPr sz="3200" dirty="0" err="1"/>
              <a:t>tevoorschijn</a:t>
            </a:r>
            <a:r>
              <a:rPr sz="3200" dirty="0"/>
              <a:t> </a:t>
            </a:r>
            <a:r>
              <a:rPr sz="3200" dirty="0" err="1"/>
              <a:t>als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volwassen</a:t>
            </a:r>
            <a:r>
              <a:rPr sz="3200" dirty="0"/>
              <a:t> insect </a:t>
            </a:r>
            <a:r>
              <a:rPr sz="3200" dirty="0" err="1"/>
              <a:t>dat</a:t>
            </a:r>
            <a:r>
              <a:rPr sz="3200" dirty="0"/>
              <a:t> </a:t>
            </a:r>
            <a:r>
              <a:rPr sz="3200" dirty="0" err="1"/>
              <a:t>slechts</a:t>
            </a:r>
            <a:r>
              <a:rPr sz="3200" dirty="0"/>
              <a:t> </a:t>
            </a:r>
            <a:r>
              <a:rPr lang="nl-NL" sz="3200" dirty="0"/>
              <a:t>één</a:t>
            </a:r>
            <a:r>
              <a:rPr sz="3200" dirty="0"/>
              <a:t> </a:t>
            </a:r>
            <a:r>
              <a:rPr sz="3200" dirty="0" err="1"/>
              <a:t>dag</a:t>
            </a:r>
            <a:r>
              <a:rPr sz="3200" dirty="0"/>
              <a:t> </a:t>
            </a:r>
            <a:r>
              <a:rPr sz="3200" dirty="0" err="1"/>
              <a:t>leeft</a:t>
            </a:r>
            <a:r>
              <a:rPr sz="3200" dirty="0"/>
              <a:t> </a:t>
            </a:r>
            <a:r>
              <a:rPr sz="3200" dirty="0" err="1"/>
              <a:t>voordat</a:t>
            </a:r>
            <a:r>
              <a:rPr sz="3200" dirty="0"/>
              <a:t> het </a:t>
            </a:r>
            <a:r>
              <a:rPr sz="3200" dirty="0" err="1"/>
              <a:t>sterft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Eendagsvlieg</a:t>
            </a:r>
            <a:endParaRPr sz="3200" dirty="0"/>
          </a:p>
        </p:txBody>
      </p:sp>
      <p:pic>
        <p:nvPicPr>
          <p:cNvPr id="4100" name="Picture 4" descr="Mayflies: A fleeting beauty">
            <a:extLst>
              <a:ext uri="{FF2B5EF4-FFF2-40B4-BE49-F238E27FC236}">
                <a16:creationId xmlns:a16="http://schemas.microsoft.com/office/drawing/2014/main" id="{69125036-8FB7-FBCF-B593-64E4DE63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92" y="3057525"/>
            <a:ext cx="4285608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D €100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schorpioen</a:t>
            </a:r>
            <a:r>
              <a:rPr sz="3200" dirty="0"/>
              <a:t> </a:t>
            </a:r>
            <a:r>
              <a:rPr sz="3200" dirty="0" err="1"/>
              <a:t>behoort</a:t>
            </a:r>
            <a:r>
              <a:rPr sz="3200" dirty="0"/>
              <a:t> tot </a:t>
            </a:r>
            <a:r>
              <a:rPr sz="3200" dirty="0" err="1"/>
              <a:t>deze</a:t>
            </a:r>
            <a:r>
              <a:rPr sz="3200" dirty="0"/>
              <a:t> </a:t>
            </a:r>
            <a:r>
              <a:rPr sz="3200" dirty="0" err="1"/>
              <a:t>diergroep</a:t>
            </a:r>
            <a:r>
              <a:rPr sz="3200" dirty="0"/>
              <a:t>, net </a:t>
            </a:r>
            <a:r>
              <a:rPr sz="3200" dirty="0" err="1"/>
              <a:t>als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spin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Spinachtigen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6501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D €200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De </a:t>
            </a:r>
            <a:r>
              <a:rPr sz="3200" dirty="0" err="1"/>
              <a:t>meeste</a:t>
            </a:r>
            <a:r>
              <a:rPr sz="3200" dirty="0"/>
              <a:t> </a:t>
            </a:r>
            <a:r>
              <a:rPr sz="3200" dirty="0" err="1"/>
              <a:t>schorpioenen</a:t>
            </a:r>
            <a:r>
              <a:rPr sz="3200" dirty="0"/>
              <a:t> </a:t>
            </a:r>
            <a:r>
              <a:rPr sz="3200" dirty="0" err="1"/>
              <a:t>injecteren</a:t>
            </a:r>
            <a:r>
              <a:rPr sz="3200" dirty="0"/>
              <a:t> </a:t>
            </a:r>
            <a:r>
              <a:rPr sz="3200" dirty="0" err="1"/>
              <a:t>dit</a:t>
            </a:r>
            <a:r>
              <a:rPr sz="3200" dirty="0"/>
              <a:t> </a:t>
            </a:r>
            <a:r>
              <a:rPr sz="3200" dirty="0" err="1"/>
              <a:t>wanneer</a:t>
            </a:r>
            <a:r>
              <a:rPr sz="3200" dirty="0"/>
              <a:t> ze </a:t>
            </a:r>
            <a:r>
              <a:rPr sz="3200" dirty="0" err="1"/>
              <a:t>hun</a:t>
            </a:r>
            <a:r>
              <a:rPr sz="3200" dirty="0"/>
              <a:t> </a:t>
            </a:r>
            <a:r>
              <a:rPr sz="3200" dirty="0" err="1"/>
              <a:t>prooi</a:t>
            </a:r>
            <a:r>
              <a:rPr sz="3200" dirty="0"/>
              <a:t> </a:t>
            </a:r>
            <a:r>
              <a:rPr sz="3200" dirty="0" err="1"/>
              <a:t>steken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Gif</a:t>
            </a:r>
          </a:p>
        </p:txBody>
      </p:sp>
    </p:spTree>
    <p:extLst>
      <p:ext uri="{BB962C8B-B14F-4D97-AF65-F5344CB8AC3E}">
        <p14:creationId xmlns:p14="http://schemas.microsoft.com/office/powerpoint/2010/main" val="17921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D €300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Schorpioenen</a:t>
            </a:r>
            <a:r>
              <a:rPr sz="3200" dirty="0"/>
              <a:t> </a:t>
            </a:r>
            <a:r>
              <a:rPr sz="3200" dirty="0" err="1"/>
              <a:t>hebben</a:t>
            </a:r>
            <a:r>
              <a:rPr sz="3200" dirty="0"/>
              <a:t> </a:t>
            </a:r>
            <a:r>
              <a:rPr sz="3200" dirty="0" err="1"/>
              <a:t>dit</a:t>
            </a:r>
            <a:r>
              <a:rPr sz="3200" dirty="0"/>
              <a:t> </a:t>
            </a:r>
            <a:r>
              <a:rPr sz="3200" dirty="0" err="1"/>
              <a:t>aantal</a:t>
            </a:r>
            <a:r>
              <a:rPr sz="3200" dirty="0"/>
              <a:t> </a:t>
            </a:r>
            <a:r>
              <a:rPr sz="3200" dirty="0" err="1"/>
              <a:t>poten</a:t>
            </a:r>
            <a:r>
              <a:rPr sz="3200" dirty="0"/>
              <a:t>, net </a:t>
            </a:r>
            <a:r>
              <a:rPr sz="3200" dirty="0" err="1"/>
              <a:t>als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spin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Acht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5171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Terug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A €100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375830"/>
            <a:ext cx="4724400" cy="4329770"/>
          </a:xfrm>
          <a:prstGeom prst="roundRect">
            <a:avLst>
              <a:gd name="adj" fmla="val 45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Ook </a:t>
            </a:r>
            <a:r>
              <a:rPr sz="3200" dirty="0" err="1"/>
              <a:t>wel</a:t>
            </a:r>
            <a:r>
              <a:rPr sz="3200" dirty="0"/>
              <a:t> </a:t>
            </a:r>
            <a:r>
              <a:rPr sz="3200" dirty="0" err="1"/>
              <a:t>bekend</a:t>
            </a:r>
            <a:r>
              <a:rPr sz="3200" dirty="0"/>
              <a:t> </a:t>
            </a:r>
            <a:r>
              <a:rPr sz="3200" dirty="0" err="1"/>
              <a:t>als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lang="nl-NL" sz="3200" dirty="0"/>
              <a:t>kikkervisje</a:t>
            </a:r>
            <a:r>
              <a:rPr sz="3200" dirty="0"/>
              <a:t>, </a:t>
            </a:r>
            <a:r>
              <a:rPr sz="3200" dirty="0" err="1"/>
              <a:t>dit</a:t>
            </a:r>
            <a:r>
              <a:rPr sz="3200" dirty="0"/>
              <a:t> is hoe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kikker</a:t>
            </a:r>
            <a:r>
              <a:rPr sz="3200" dirty="0"/>
              <a:t> </a:t>
            </a:r>
            <a:r>
              <a:rPr sz="3200" dirty="0" err="1"/>
              <a:t>wordt</a:t>
            </a:r>
            <a:r>
              <a:rPr sz="3200" dirty="0"/>
              <a:t> </a:t>
            </a:r>
            <a:r>
              <a:rPr sz="3200" dirty="0" err="1"/>
              <a:t>genoemd</a:t>
            </a:r>
            <a:r>
              <a:rPr sz="3200" dirty="0"/>
              <a:t> </a:t>
            </a:r>
            <a:r>
              <a:rPr sz="3200" dirty="0" err="1"/>
              <a:t>voordat</a:t>
            </a:r>
            <a:r>
              <a:rPr sz="3200" dirty="0"/>
              <a:t> </a:t>
            </a:r>
            <a:r>
              <a:rPr sz="3200" dirty="0" err="1"/>
              <a:t>hij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kikker</a:t>
            </a:r>
            <a:r>
              <a:rPr sz="3200" dirty="0"/>
              <a:t> </a:t>
            </a:r>
            <a:r>
              <a:rPr sz="3200" dirty="0" err="1"/>
              <a:t>wordt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Dikkopje</a:t>
            </a:r>
            <a:endParaRPr sz="3200" dirty="0"/>
          </a:p>
        </p:txBody>
      </p:sp>
      <p:sp>
        <p:nvSpPr>
          <p:cNvPr id="4" name="Google Shape;3412;p67">
            <a:extLst>
              <a:ext uri="{FF2B5EF4-FFF2-40B4-BE49-F238E27FC236}">
                <a16:creationId xmlns:a16="http://schemas.microsoft.com/office/drawing/2014/main" id="{4527B3C2-8A07-669B-D202-39075DC97552}"/>
              </a:ext>
            </a:extLst>
          </p:cNvPr>
          <p:cNvSpPr txBox="1"/>
          <p:nvPr/>
        </p:nvSpPr>
        <p:spPr>
          <a:xfrm>
            <a:off x="457200" y="1371600"/>
            <a:ext cx="156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980000"/>
                </a:solidFill>
              </a:rPr>
              <a:t> </a:t>
            </a:r>
            <a:endParaRPr sz="3200" b="1" dirty="0">
              <a:solidFill>
                <a:srgbClr val="98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915F0-F600-6ADB-BFC8-E113D228B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66" y="3405024"/>
            <a:ext cx="3534268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D €400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Zo </a:t>
            </a:r>
            <a:r>
              <a:rPr sz="3200" dirty="0" err="1"/>
              <a:t>worden</a:t>
            </a:r>
            <a:r>
              <a:rPr sz="3200" dirty="0"/>
              <a:t> </a:t>
            </a:r>
            <a:r>
              <a:rPr sz="3200" dirty="0" err="1"/>
              <a:t>schorpioenen</a:t>
            </a:r>
            <a:r>
              <a:rPr sz="3200" dirty="0"/>
              <a:t> </a:t>
            </a:r>
            <a:r>
              <a:rPr sz="3200" dirty="0" err="1"/>
              <a:t>genoemd</a:t>
            </a:r>
            <a:r>
              <a:rPr sz="3200" dirty="0"/>
              <a:t> </a:t>
            </a:r>
            <a:r>
              <a:rPr sz="3200" dirty="0" err="1"/>
              <a:t>als</a:t>
            </a:r>
            <a:r>
              <a:rPr sz="3200" dirty="0"/>
              <a:t> ze jong </a:t>
            </a:r>
            <a:r>
              <a:rPr sz="3200" dirty="0" err="1"/>
              <a:t>zijn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Nimfen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0541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D €500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Schorpioenen</a:t>
            </a:r>
            <a:r>
              <a:rPr sz="3200" dirty="0"/>
              <a:t> </a:t>
            </a:r>
            <a:r>
              <a:rPr sz="3200" dirty="0" err="1"/>
              <a:t>kunnen</a:t>
            </a:r>
            <a:r>
              <a:rPr sz="3200" dirty="0"/>
              <a:t> </a:t>
            </a:r>
            <a:r>
              <a:rPr sz="3200" dirty="0" err="1"/>
              <a:t>hun</a:t>
            </a:r>
            <a:r>
              <a:rPr sz="3200" dirty="0"/>
              <a:t> </a:t>
            </a:r>
            <a:r>
              <a:rPr sz="3200" dirty="0" err="1"/>
              <a:t>exoskelet</a:t>
            </a:r>
            <a:r>
              <a:rPr sz="3200" dirty="0"/>
              <a:t> </a:t>
            </a:r>
            <a:r>
              <a:rPr sz="3200" dirty="0" err="1"/>
              <a:t>afwerpen</a:t>
            </a:r>
            <a:r>
              <a:rPr sz="3200" dirty="0"/>
              <a:t>, </a:t>
            </a:r>
            <a:r>
              <a:rPr sz="3200" dirty="0" err="1"/>
              <a:t>dit</a:t>
            </a:r>
            <a:r>
              <a:rPr sz="3200" dirty="0"/>
              <a:t> </a:t>
            </a:r>
            <a:r>
              <a:rPr sz="3200" dirty="0" err="1"/>
              <a:t>proces</a:t>
            </a:r>
            <a:r>
              <a:rPr sz="3200" dirty="0"/>
              <a:t> </a:t>
            </a:r>
            <a:r>
              <a:rPr sz="3200" dirty="0" err="1"/>
              <a:t>heet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Vervellen</a:t>
            </a:r>
            <a:endParaRPr sz="3200" dirty="0"/>
          </a:p>
        </p:txBody>
      </p:sp>
      <p:sp>
        <p:nvSpPr>
          <p:cNvPr id="23" name="Google Shape;3462;p67">
            <a:extLst>
              <a:ext uri="{FF2B5EF4-FFF2-40B4-BE49-F238E27FC236}">
                <a16:creationId xmlns:a16="http://schemas.microsoft.com/office/drawing/2014/main" id="{F026D6EB-4082-37F7-B7AD-706771F77EA5}"/>
              </a:ext>
            </a:extLst>
          </p:cNvPr>
          <p:cNvSpPr/>
          <p:nvPr/>
        </p:nvSpPr>
        <p:spPr>
          <a:xfrm rot="499772">
            <a:off x="7023895" y="2562053"/>
            <a:ext cx="1440942" cy="976470"/>
          </a:xfrm>
          <a:prstGeom prst="irregularSeal1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DD</a:t>
            </a:r>
            <a:endParaRPr sz="2400" b="1" dirty="0"/>
          </a:p>
        </p:txBody>
      </p:sp>
      <p:sp>
        <p:nvSpPr>
          <p:cNvPr id="24" name="Scroll: Horizontal 23">
            <a:extLst>
              <a:ext uri="{FF2B5EF4-FFF2-40B4-BE49-F238E27FC236}">
                <a16:creationId xmlns:a16="http://schemas.microsoft.com/office/drawing/2014/main" id="{6E17B1B0-2A65-D8EA-1468-27F5DEB4FCBE}"/>
              </a:ext>
            </a:extLst>
          </p:cNvPr>
          <p:cNvSpPr/>
          <p:nvPr/>
        </p:nvSpPr>
        <p:spPr>
          <a:xfrm>
            <a:off x="126521" y="1676400"/>
            <a:ext cx="8941279" cy="5791200"/>
          </a:xfrm>
          <a:prstGeom prst="horizontalScroll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38100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Charlie Kingdom" pitchFamily="2" charset="0"/>
              </a:rPr>
              <a:t>Verdubbelaar</a:t>
            </a:r>
            <a:endParaRPr lang="en-US" sz="9600" dirty="0">
              <a:ln w="38100">
                <a:solidFill>
                  <a:schemeClr val="accent1"/>
                </a:solidFill>
              </a:ln>
              <a:solidFill>
                <a:srgbClr val="FF0000"/>
              </a:solidFill>
              <a:latin typeface="Charlie Kingdom" pitchFamily="2" charset="0"/>
            </a:endParaRPr>
          </a:p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Hoe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veel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zet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 je in?</a:t>
            </a:r>
          </a:p>
        </p:txBody>
      </p:sp>
    </p:spTree>
    <p:extLst>
      <p:ext uri="{BB962C8B-B14F-4D97-AF65-F5344CB8AC3E}">
        <p14:creationId xmlns:p14="http://schemas.microsoft.com/office/powerpoint/2010/main" val="42745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E €100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Koning, </a:t>
            </a:r>
            <a:r>
              <a:rPr lang="nl-NL" sz="3200" dirty="0"/>
              <a:t>Grot</a:t>
            </a:r>
            <a:r>
              <a:rPr sz="3200" dirty="0"/>
              <a:t>, Rots, </a:t>
            </a:r>
            <a:r>
              <a:rPr sz="3200" dirty="0" err="1"/>
              <a:t>Blauwe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Sneeuw</a:t>
            </a:r>
            <a:r>
              <a:rPr sz="3200" dirty="0"/>
              <a:t> </a:t>
            </a:r>
            <a:r>
              <a:rPr sz="3200" dirty="0" err="1"/>
              <a:t>zijn</a:t>
            </a:r>
            <a:r>
              <a:rPr sz="3200" dirty="0"/>
              <a:t> </a:t>
            </a:r>
            <a:r>
              <a:rPr sz="3200" dirty="0" err="1"/>
              <a:t>allemaal</a:t>
            </a:r>
            <a:r>
              <a:rPr sz="3200" dirty="0"/>
              <a:t> </a:t>
            </a:r>
            <a:r>
              <a:rPr sz="3200" dirty="0" err="1"/>
              <a:t>soorten</a:t>
            </a:r>
            <a:r>
              <a:rPr sz="3200" dirty="0"/>
              <a:t> van </a:t>
            </a:r>
            <a:r>
              <a:rPr sz="3200" dirty="0" err="1"/>
              <a:t>deze</a:t>
            </a:r>
            <a:r>
              <a:rPr sz="3200" dirty="0"/>
              <a:t> </a:t>
            </a:r>
            <a:r>
              <a:rPr sz="3200" dirty="0" err="1"/>
              <a:t>eetbare</a:t>
            </a:r>
            <a:r>
              <a:rPr sz="3200" dirty="0"/>
              <a:t> </a:t>
            </a:r>
            <a:r>
              <a:rPr sz="3200" dirty="0" err="1"/>
              <a:t>schaaldieren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Krabben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024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E €200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Ook </a:t>
            </a:r>
            <a:r>
              <a:rPr sz="3200" dirty="0" err="1"/>
              <a:t>bekend</a:t>
            </a:r>
            <a:r>
              <a:rPr sz="3200" dirty="0"/>
              <a:t> </a:t>
            </a:r>
            <a:r>
              <a:rPr sz="3200" dirty="0" err="1"/>
              <a:t>als</a:t>
            </a:r>
            <a:r>
              <a:rPr sz="3200" dirty="0"/>
              <a:t> </a:t>
            </a:r>
            <a:r>
              <a:rPr lang="nl-NL" sz="3200" dirty="0"/>
              <a:t>scampi</a:t>
            </a:r>
            <a:r>
              <a:rPr sz="3200" dirty="0"/>
              <a:t>, </a:t>
            </a:r>
            <a:r>
              <a:rPr sz="3200" dirty="0" err="1"/>
              <a:t>dit</a:t>
            </a:r>
            <a:r>
              <a:rPr sz="3200" dirty="0"/>
              <a:t> </a:t>
            </a:r>
            <a:r>
              <a:rPr sz="3200" dirty="0" err="1"/>
              <a:t>kleine</a:t>
            </a:r>
            <a:r>
              <a:rPr sz="3200" dirty="0"/>
              <a:t> </a:t>
            </a:r>
            <a:r>
              <a:rPr sz="3200" dirty="0" err="1"/>
              <a:t>schaaldier</a:t>
            </a:r>
            <a:r>
              <a:rPr sz="3200" dirty="0"/>
              <a:t> is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favoriet</a:t>
            </a:r>
            <a:r>
              <a:rPr sz="3200" dirty="0"/>
              <a:t> </a:t>
            </a:r>
            <a:r>
              <a:rPr sz="3200" dirty="0" err="1"/>
              <a:t>voor</a:t>
            </a:r>
            <a:r>
              <a:rPr sz="3200" dirty="0"/>
              <a:t> </a:t>
            </a:r>
            <a:r>
              <a:rPr sz="3200" dirty="0" err="1"/>
              <a:t>zowel</a:t>
            </a:r>
            <a:r>
              <a:rPr sz="3200" dirty="0"/>
              <a:t> </a:t>
            </a:r>
            <a:r>
              <a:rPr sz="3200" dirty="0" err="1"/>
              <a:t>mensen</a:t>
            </a:r>
            <a:r>
              <a:rPr sz="3200" dirty="0"/>
              <a:t> </a:t>
            </a:r>
            <a:r>
              <a:rPr sz="3200" dirty="0" err="1"/>
              <a:t>als</a:t>
            </a:r>
            <a:r>
              <a:rPr sz="3200" dirty="0"/>
              <a:t> </a:t>
            </a:r>
            <a:r>
              <a:rPr sz="3200" dirty="0" err="1"/>
              <a:t>walvissen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Garnalen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7946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E €300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Vergelijkbaar</a:t>
            </a:r>
            <a:r>
              <a:rPr sz="3200" dirty="0"/>
              <a:t> met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krab</a:t>
            </a:r>
            <a:r>
              <a:rPr sz="3200" dirty="0"/>
              <a:t>, </a:t>
            </a:r>
            <a:r>
              <a:rPr sz="3200" dirty="0" err="1"/>
              <a:t>heeft</a:t>
            </a:r>
            <a:r>
              <a:rPr sz="3200" dirty="0"/>
              <a:t> </a:t>
            </a:r>
            <a:r>
              <a:rPr sz="3200" dirty="0" err="1"/>
              <a:t>dit</a:t>
            </a:r>
            <a:r>
              <a:rPr sz="3200" dirty="0"/>
              <a:t> </a:t>
            </a:r>
            <a:r>
              <a:rPr sz="3200" dirty="0" err="1"/>
              <a:t>schaaldier</a:t>
            </a:r>
            <a:r>
              <a:rPr sz="3200" dirty="0"/>
              <a:t> </a:t>
            </a:r>
            <a:r>
              <a:rPr sz="3200" dirty="0" err="1"/>
              <a:t>grote</a:t>
            </a:r>
            <a:r>
              <a:rPr sz="3200" dirty="0"/>
              <a:t> </a:t>
            </a:r>
            <a:r>
              <a:rPr sz="3200" dirty="0" err="1"/>
              <a:t>scharen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lange</a:t>
            </a:r>
            <a:r>
              <a:rPr sz="3200" dirty="0"/>
              <a:t>, </a:t>
            </a:r>
            <a:r>
              <a:rPr sz="3200" dirty="0" err="1"/>
              <a:t>gespierde</a:t>
            </a:r>
            <a:r>
              <a:rPr sz="3200" dirty="0"/>
              <a:t> </a:t>
            </a:r>
            <a:r>
              <a:rPr sz="3200" dirty="0" err="1"/>
              <a:t>staart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Kreeft</a:t>
            </a:r>
          </a:p>
        </p:txBody>
      </p:sp>
    </p:spTree>
    <p:extLst>
      <p:ext uri="{BB962C8B-B14F-4D97-AF65-F5344CB8AC3E}">
        <p14:creationId xmlns:p14="http://schemas.microsoft.com/office/powerpoint/2010/main" val="2201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E €400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Sommige</a:t>
            </a:r>
            <a:r>
              <a:rPr sz="3200" dirty="0"/>
              <a:t> </a:t>
            </a:r>
            <a:r>
              <a:rPr sz="3200" dirty="0" err="1"/>
              <a:t>voorbeelden</a:t>
            </a:r>
            <a:r>
              <a:rPr sz="3200" dirty="0"/>
              <a:t> van </a:t>
            </a:r>
            <a:r>
              <a:rPr sz="3200" dirty="0" err="1"/>
              <a:t>soorten</a:t>
            </a:r>
            <a:r>
              <a:rPr sz="3200" dirty="0"/>
              <a:t> van </a:t>
            </a:r>
            <a:r>
              <a:rPr sz="3200" dirty="0" err="1"/>
              <a:t>dit</a:t>
            </a:r>
            <a:r>
              <a:rPr sz="3200" dirty="0"/>
              <a:t> </a:t>
            </a:r>
            <a:r>
              <a:rPr sz="3200" dirty="0" err="1"/>
              <a:t>giftige</a:t>
            </a:r>
            <a:r>
              <a:rPr sz="3200" dirty="0"/>
              <a:t> </a:t>
            </a:r>
            <a:r>
              <a:rPr sz="3200" dirty="0" err="1"/>
              <a:t>dier</a:t>
            </a:r>
            <a:r>
              <a:rPr sz="3200" dirty="0"/>
              <a:t> </a:t>
            </a:r>
            <a:r>
              <a:rPr sz="3200" dirty="0" err="1"/>
              <a:t>zijn</a:t>
            </a:r>
            <a:r>
              <a:rPr sz="3200" dirty="0"/>
              <a:t> de </a:t>
            </a:r>
            <a:r>
              <a:rPr sz="3200" dirty="0" err="1"/>
              <a:t>Leeuwenmanen</a:t>
            </a:r>
            <a:r>
              <a:rPr sz="3200" dirty="0"/>
              <a:t>, Maan, </a:t>
            </a:r>
            <a:r>
              <a:rPr sz="3200" dirty="0" err="1"/>
              <a:t>Kanonskogel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Portugese</a:t>
            </a:r>
            <a:r>
              <a:rPr sz="3200" dirty="0"/>
              <a:t> </a:t>
            </a:r>
            <a:r>
              <a:rPr sz="3200" dirty="0" err="1"/>
              <a:t>Oorlogsschip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Kwal</a:t>
            </a:r>
            <a:endParaRPr sz="3200" dirty="0"/>
          </a:p>
        </p:txBody>
      </p:sp>
      <p:sp>
        <p:nvSpPr>
          <p:cNvPr id="11" name="Google Shape;3462;p67">
            <a:extLst>
              <a:ext uri="{FF2B5EF4-FFF2-40B4-BE49-F238E27FC236}">
                <a16:creationId xmlns:a16="http://schemas.microsoft.com/office/drawing/2014/main" id="{68E4A06D-D1F2-43A0-ACE4-FA449F5D2275}"/>
              </a:ext>
            </a:extLst>
          </p:cNvPr>
          <p:cNvSpPr/>
          <p:nvPr/>
        </p:nvSpPr>
        <p:spPr>
          <a:xfrm rot="499772">
            <a:off x="7023895" y="2562053"/>
            <a:ext cx="1440942" cy="976470"/>
          </a:xfrm>
          <a:prstGeom prst="irregularSeal1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DD</a:t>
            </a:r>
            <a:endParaRPr sz="2400" b="1" dirty="0"/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A8CD13AB-C02F-C47C-335D-63C46AAACCC4}"/>
              </a:ext>
            </a:extLst>
          </p:cNvPr>
          <p:cNvSpPr/>
          <p:nvPr/>
        </p:nvSpPr>
        <p:spPr>
          <a:xfrm>
            <a:off x="127239" y="1676400"/>
            <a:ext cx="8941279" cy="5791200"/>
          </a:xfrm>
          <a:prstGeom prst="horizontalScroll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arlie Kingdom" pitchFamily="2" charset="0"/>
              </a:rPr>
              <a:t>Verdubbelaar</a:t>
            </a: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arlie Kingdom" pitchFamily="2" charset="0"/>
              </a:rPr>
              <a:t>!</a:t>
            </a:r>
          </a:p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Hoe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veel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zet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ie Kingdom" pitchFamily="2" charset="0"/>
              </a:rPr>
              <a:t> je in?</a:t>
            </a:r>
          </a:p>
        </p:txBody>
      </p:sp>
    </p:spTree>
    <p:extLst>
      <p:ext uri="{BB962C8B-B14F-4D97-AF65-F5344CB8AC3E}">
        <p14:creationId xmlns:p14="http://schemas.microsoft.com/office/powerpoint/2010/main" val="31314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E €500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251660" y="2438400"/>
            <a:ext cx="4419600" cy="4267200"/>
          </a:xfrm>
          <a:prstGeom prst="roundRect">
            <a:avLst>
              <a:gd name="adj" fmla="val 45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Noem </a:t>
            </a:r>
            <a:r>
              <a:rPr sz="3200" dirty="0" err="1"/>
              <a:t>dit</a:t>
            </a:r>
            <a:r>
              <a:rPr sz="3200" dirty="0"/>
              <a:t> </a:t>
            </a:r>
            <a:r>
              <a:rPr sz="3200" dirty="0" err="1"/>
              <a:t>vaak</a:t>
            </a:r>
            <a:r>
              <a:rPr sz="3200" dirty="0"/>
              <a:t> </a:t>
            </a:r>
            <a:r>
              <a:rPr sz="3200" dirty="0" err="1"/>
              <a:t>giftige</a:t>
            </a:r>
            <a:r>
              <a:rPr sz="3200" dirty="0"/>
              <a:t> </a:t>
            </a:r>
            <a:r>
              <a:rPr sz="3200" dirty="0" err="1"/>
              <a:t>zeedier</a:t>
            </a:r>
            <a:r>
              <a:rPr sz="3200" dirty="0"/>
              <a:t> </a:t>
            </a:r>
            <a:r>
              <a:rPr sz="3200" dirty="0" err="1"/>
              <a:t>dat</a:t>
            </a:r>
            <a:r>
              <a:rPr sz="3200" dirty="0"/>
              <a:t> </a:t>
            </a:r>
            <a:r>
              <a:rPr sz="3200" dirty="0" err="1"/>
              <a:t>voorkomt</a:t>
            </a:r>
            <a:r>
              <a:rPr sz="3200" dirty="0"/>
              <a:t> op </a:t>
            </a:r>
            <a:r>
              <a:rPr sz="3200" dirty="0" err="1"/>
              <a:t>koraalriffen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kustlijnen</a:t>
            </a:r>
            <a:r>
              <a:rPr sz="3200" dirty="0"/>
              <a:t> over de hele </a:t>
            </a:r>
            <a:r>
              <a:rPr sz="3200" dirty="0" err="1"/>
              <a:t>wereld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Zeeanemoon</a:t>
            </a:r>
            <a:endParaRPr sz="3200" dirty="0"/>
          </a:p>
        </p:txBody>
      </p:sp>
      <p:pic>
        <p:nvPicPr>
          <p:cNvPr id="5128" name="Picture 8" descr="Why there's still hope for our endangered coral reefs">
            <a:extLst>
              <a:ext uri="{FF2B5EF4-FFF2-40B4-BE49-F238E27FC236}">
                <a16:creationId xmlns:a16="http://schemas.microsoft.com/office/drawing/2014/main" id="{958EB400-E429-362F-6A44-75E83F12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57550"/>
            <a:ext cx="3943352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B91A9BC3-2C0C-8113-C367-5DF943D20C2B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dirty="0"/>
          </a:p>
        </p:txBody>
      </p:sp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Terug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>
                <a:solidFill>
                  <a:schemeClr val="bg1"/>
                </a:solidFill>
              </a:rPr>
              <a:t>Antwoord: </a:t>
            </a:r>
            <a:r>
              <a:rPr sz="3200" dirty="0" err="1">
                <a:solidFill>
                  <a:schemeClr val="bg1"/>
                </a:solidFill>
              </a:rPr>
              <a:t>Terwijl</a:t>
            </a:r>
            <a:r>
              <a:rPr sz="3200" dirty="0">
                <a:solidFill>
                  <a:schemeClr val="bg1"/>
                </a:solidFill>
              </a:rPr>
              <a:t> de </a:t>
            </a:r>
            <a:r>
              <a:rPr sz="3200" dirty="0" err="1">
                <a:solidFill>
                  <a:schemeClr val="bg1"/>
                </a:solidFill>
              </a:rPr>
              <a:t>meeste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weekdieren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een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metamorfose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ondergaan</a:t>
            </a:r>
            <a:r>
              <a:rPr sz="3200" dirty="0">
                <a:solidFill>
                  <a:schemeClr val="bg1"/>
                </a:solidFill>
              </a:rPr>
              <a:t>, </a:t>
            </a:r>
            <a:r>
              <a:rPr sz="3200" dirty="0" err="1">
                <a:solidFill>
                  <a:schemeClr val="bg1"/>
                </a:solidFill>
              </a:rPr>
              <a:t>hebben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inktvissen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geen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echte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larven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en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ondergaan</a:t>
            </a:r>
            <a:r>
              <a:rPr sz="3200" dirty="0">
                <a:solidFill>
                  <a:schemeClr val="bg1"/>
                </a:solidFill>
              </a:rPr>
              <a:t> ze </a:t>
            </a:r>
            <a:r>
              <a:rPr sz="3200" dirty="0" err="1">
                <a:solidFill>
                  <a:schemeClr val="bg1"/>
                </a:solidFill>
              </a:rPr>
              <a:t>daarom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geen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metamorfose</a:t>
            </a:r>
            <a:r>
              <a:rPr sz="3200" dirty="0">
                <a:solidFill>
                  <a:schemeClr val="bg1"/>
                </a:solidFill>
              </a:rPr>
              <a:t>. </a:t>
            </a:r>
            <a:r>
              <a:rPr sz="3200" dirty="0" err="1">
                <a:solidFill>
                  <a:schemeClr val="bg1"/>
                </a:solidFill>
              </a:rPr>
              <a:t>Dit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geldt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ook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voor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deze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achtpotige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neven</a:t>
            </a:r>
            <a:r>
              <a:rPr sz="3200" dirty="0">
                <a:solidFill>
                  <a:schemeClr val="bg1"/>
                </a:solidFill>
              </a:rPr>
              <a:t> van de </a:t>
            </a:r>
            <a:r>
              <a:rPr sz="3200" dirty="0" err="1">
                <a:solidFill>
                  <a:schemeClr val="bg1"/>
                </a:solidFill>
              </a:rPr>
              <a:t>inktvis</a:t>
            </a:r>
            <a:r>
              <a:rPr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b="1" dirty="0" err="1">
                <a:solidFill>
                  <a:schemeClr val="bg1"/>
                </a:solidFill>
              </a:rPr>
              <a:t>Vraag</a:t>
            </a:r>
            <a:r>
              <a:rPr sz="3200" b="1" dirty="0">
                <a:solidFill>
                  <a:schemeClr val="bg1"/>
                </a:solidFill>
              </a:rPr>
              <a:t>: Octopus</a:t>
            </a:r>
          </a:p>
        </p:txBody>
      </p:sp>
    </p:spTree>
    <p:extLst>
      <p:ext uri="{BB962C8B-B14F-4D97-AF65-F5344CB8AC3E}">
        <p14:creationId xmlns:p14="http://schemas.microsoft.com/office/powerpoint/2010/main" val="14590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00;p67">
            <a:extLst>
              <a:ext uri="{FF2B5EF4-FFF2-40B4-BE49-F238E27FC236}">
                <a16:creationId xmlns:a16="http://schemas.microsoft.com/office/drawing/2014/main" id="{C28A0BF6-0304-D4D9-8B14-8DB68A2B2559}"/>
              </a:ext>
            </a:extLst>
          </p:cNvPr>
          <p:cNvSpPr/>
          <p:nvPr/>
        </p:nvSpPr>
        <p:spPr>
          <a:xfrm>
            <a:off x="344313" y="919113"/>
            <a:ext cx="17052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Kikkers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Google Shape;3401;p67">
            <a:extLst>
              <a:ext uri="{FF2B5EF4-FFF2-40B4-BE49-F238E27FC236}">
                <a16:creationId xmlns:a16="http://schemas.microsoft.com/office/drawing/2014/main" id="{FA20CD38-8467-A09E-99A9-D1C50791A45B}"/>
              </a:ext>
            </a:extLst>
          </p:cNvPr>
          <p:cNvSpPr/>
          <p:nvPr/>
        </p:nvSpPr>
        <p:spPr>
          <a:xfrm>
            <a:off x="2106891" y="919113"/>
            <a:ext cx="16686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Vlinders</a:t>
            </a:r>
          </a:p>
        </p:txBody>
      </p:sp>
      <p:sp>
        <p:nvSpPr>
          <p:cNvPr id="6" name="Google Shape;3402;p67">
            <a:extLst>
              <a:ext uri="{FF2B5EF4-FFF2-40B4-BE49-F238E27FC236}">
                <a16:creationId xmlns:a16="http://schemas.microsoft.com/office/drawing/2014/main" id="{4C5E48C1-EE2D-5AD6-3933-EF86E1DD6C08}"/>
              </a:ext>
            </a:extLst>
          </p:cNvPr>
          <p:cNvSpPr/>
          <p:nvPr/>
        </p:nvSpPr>
        <p:spPr>
          <a:xfrm>
            <a:off x="3828691" y="919113"/>
            <a:ext cx="16230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Andere insecten</a:t>
            </a:r>
          </a:p>
        </p:txBody>
      </p:sp>
      <p:sp>
        <p:nvSpPr>
          <p:cNvPr id="7" name="Google Shape;3403;p67">
            <a:extLst>
              <a:ext uri="{FF2B5EF4-FFF2-40B4-BE49-F238E27FC236}">
                <a16:creationId xmlns:a16="http://schemas.microsoft.com/office/drawing/2014/main" id="{5FB5594F-A9F3-FD6A-FB39-1AB282F02196}"/>
              </a:ext>
            </a:extLst>
          </p:cNvPr>
          <p:cNvSpPr/>
          <p:nvPr/>
        </p:nvSpPr>
        <p:spPr>
          <a:xfrm>
            <a:off x="5505089" y="919113"/>
            <a:ext cx="16230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Schorpioenen</a:t>
            </a:r>
          </a:p>
        </p:txBody>
      </p:sp>
      <p:sp>
        <p:nvSpPr>
          <p:cNvPr id="8" name="Google Shape;3404;p67">
            <a:extLst>
              <a:ext uri="{FF2B5EF4-FFF2-40B4-BE49-F238E27FC236}">
                <a16:creationId xmlns:a16="http://schemas.microsoft.com/office/drawing/2014/main" id="{DBE514CB-329A-1077-730F-3A68B98D2799}"/>
              </a:ext>
            </a:extLst>
          </p:cNvPr>
          <p:cNvSpPr/>
          <p:nvPr/>
        </p:nvSpPr>
        <p:spPr>
          <a:xfrm>
            <a:off x="7170660" y="919113"/>
            <a:ext cx="1668600" cy="4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Schaaldieren</a:t>
            </a:r>
          </a:p>
        </p:txBody>
      </p:sp>
      <p:sp>
        <p:nvSpPr>
          <p:cNvPr id="9" name="Google Shape;3405;p67">
            <a:extLst>
              <a:ext uri="{FF2B5EF4-FFF2-40B4-BE49-F238E27FC236}">
                <a16:creationId xmlns:a16="http://schemas.microsoft.com/office/drawing/2014/main" id="{830E29A8-4D93-1CB1-AC5B-4ADDF0EEF761}"/>
              </a:ext>
            </a:extLst>
          </p:cNvPr>
          <p:cNvSpPr txBox="1"/>
          <p:nvPr/>
        </p:nvSpPr>
        <p:spPr>
          <a:xfrm rot="-546379">
            <a:off x="282759" y="654627"/>
            <a:ext cx="381002" cy="30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406;p67">
            <a:extLst>
              <a:ext uri="{FF2B5EF4-FFF2-40B4-BE49-F238E27FC236}">
                <a16:creationId xmlns:a16="http://schemas.microsoft.com/office/drawing/2014/main" id="{DC6F15D2-7BF7-384E-FB7B-28F184305D8D}"/>
              </a:ext>
            </a:extLst>
          </p:cNvPr>
          <p:cNvSpPr txBox="1"/>
          <p:nvPr/>
        </p:nvSpPr>
        <p:spPr>
          <a:xfrm rot="-546379">
            <a:off x="2083671" y="641348"/>
            <a:ext cx="381002" cy="30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407;p67">
            <a:extLst>
              <a:ext uri="{FF2B5EF4-FFF2-40B4-BE49-F238E27FC236}">
                <a16:creationId xmlns:a16="http://schemas.microsoft.com/office/drawing/2014/main" id="{13834529-1E2F-9C18-B320-76BF7626B1CC}"/>
              </a:ext>
            </a:extLst>
          </p:cNvPr>
          <p:cNvSpPr txBox="1"/>
          <p:nvPr/>
        </p:nvSpPr>
        <p:spPr>
          <a:xfrm rot="-546379">
            <a:off x="3774522" y="643462"/>
            <a:ext cx="381002" cy="30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408;p67">
            <a:extLst>
              <a:ext uri="{FF2B5EF4-FFF2-40B4-BE49-F238E27FC236}">
                <a16:creationId xmlns:a16="http://schemas.microsoft.com/office/drawing/2014/main" id="{52B44714-CC7D-3CD3-BECF-D2E09F503B36}"/>
              </a:ext>
            </a:extLst>
          </p:cNvPr>
          <p:cNvSpPr txBox="1"/>
          <p:nvPr/>
        </p:nvSpPr>
        <p:spPr>
          <a:xfrm rot="-546379">
            <a:off x="5469465" y="630183"/>
            <a:ext cx="381002" cy="30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409;p67">
            <a:extLst>
              <a:ext uri="{FF2B5EF4-FFF2-40B4-BE49-F238E27FC236}">
                <a16:creationId xmlns:a16="http://schemas.microsoft.com/office/drawing/2014/main" id="{98F3783C-F1D4-060C-C5F3-33677A18015E}"/>
              </a:ext>
            </a:extLst>
          </p:cNvPr>
          <p:cNvSpPr txBox="1"/>
          <p:nvPr/>
        </p:nvSpPr>
        <p:spPr>
          <a:xfrm rot="-546379">
            <a:off x="7140759" y="626649"/>
            <a:ext cx="381002" cy="30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410;p67">
            <a:extLst>
              <a:ext uri="{FF2B5EF4-FFF2-40B4-BE49-F238E27FC236}">
                <a16:creationId xmlns:a16="http://schemas.microsoft.com/office/drawing/2014/main" id="{92D7D758-5449-B144-F84E-B572D3C1F252}"/>
              </a:ext>
            </a:extLst>
          </p:cNvPr>
          <p:cNvSpPr txBox="1"/>
          <p:nvPr/>
        </p:nvSpPr>
        <p:spPr>
          <a:xfrm>
            <a:off x="3200400" y="137375"/>
            <a:ext cx="5943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METAMORFOSE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Antwoorden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3411;p67" descr="A picture containing indoor, black, light, orange&#10;&#10;Description automatically generated">
            <a:extLst>
              <a:ext uri="{FF2B5EF4-FFF2-40B4-BE49-F238E27FC236}">
                <a16:creationId xmlns:a16="http://schemas.microsoft.com/office/drawing/2014/main" id="{D4610EAC-CDDE-833C-956B-823F0ECA1C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325" y="1439225"/>
            <a:ext cx="8398376" cy="528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Afbeelding met tekst, schermopname, amfibisch, Echte kikker&#10;&#10;Door AI gegenereerde inhoud is mogelijk onjuist.">
            <a:extLst>
              <a:ext uri="{FF2B5EF4-FFF2-40B4-BE49-F238E27FC236}">
                <a16:creationId xmlns:a16="http://schemas.microsoft.com/office/drawing/2014/main" id="{CC9B627E-BC47-4ED3-CB08-B4E65FDBB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3" y="5773118"/>
            <a:ext cx="1200000" cy="900000"/>
          </a:xfrm>
          <a:prstGeom prst="rect">
            <a:avLst/>
          </a:prstGeom>
        </p:spPr>
      </p:pic>
      <p:pic>
        <p:nvPicPr>
          <p:cNvPr id="55" name="Afbeelding 54" descr="Afbeelding met tekst, schermopname, vogel&#10;&#10;Door AI gegenereerde inhoud is mogelijk onjuist.">
            <a:extLst>
              <a:ext uri="{FF2B5EF4-FFF2-40B4-BE49-F238E27FC236}">
                <a16:creationId xmlns:a16="http://schemas.microsoft.com/office/drawing/2014/main" id="{82D1FDF7-1AF7-D848-5680-FEF9FCAE2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" y="1463669"/>
            <a:ext cx="1200000" cy="900000"/>
          </a:xfrm>
          <a:prstGeom prst="rect">
            <a:avLst/>
          </a:prstGeom>
        </p:spPr>
      </p:pic>
      <p:pic>
        <p:nvPicPr>
          <p:cNvPr id="59" name="Afbeelding 58" descr="Afbeelding met tekst, schermopname, vogel&#10;&#10;Door AI gegenereerde inhoud is mogelijk onjuist.">
            <a:extLst>
              <a:ext uri="{FF2B5EF4-FFF2-40B4-BE49-F238E27FC236}">
                <a16:creationId xmlns:a16="http://schemas.microsoft.com/office/drawing/2014/main" id="{752D0DF1-B536-F64A-C700-BAC68B798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" y="2539663"/>
            <a:ext cx="1200000" cy="900000"/>
          </a:xfrm>
          <a:prstGeom prst="rect">
            <a:avLst/>
          </a:prstGeom>
        </p:spPr>
      </p:pic>
      <p:pic>
        <p:nvPicPr>
          <p:cNvPr id="73" name="Afbeelding 72" descr="Afbeelding met tekst, schermopname, kikker&#10;&#10;Door AI gegenereerde inhoud is mogelijk onjuist.">
            <a:extLst>
              <a:ext uri="{FF2B5EF4-FFF2-40B4-BE49-F238E27FC236}">
                <a16:creationId xmlns:a16="http://schemas.microsoft.com/office/drawing/2014/main" id="{6DBEC5B6-9EF0-C129-3F37-8F6C0D413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3" y="3589115"/>
            <a:ext cx="1200000" cy="900000"/>
          </a:xfrm>
          <a:prstGeom prst="rect">
            <a:avLst/>
          </a:prstGeom>
        </p:spPr>
      </p:pic>
      <p:pic>
        <p:nvPicPr>
          <p:cNvPr id="75" name="Afbeelding 74" descr="Afbeelding met tekst, schermopname, tekenfilm&#10;&#10;Door AI gegenereerde inhoud is mogelijk onjuist.">
            <a:extLst>
              <a:ext uri="{FF2B5EF4-FFF2-40B4-BE49-F238E27FC236}">
                <a16:creationId xmlns:a16="http://schemas.microsoft.com/office/drawing/2014/main" id="{91F0BBC5-8D6B-8650-4FA5-6C965862AA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" y="4638567"/>
            <a:ext cx="1200000" cy="900000"/>
          </a:xfrm>
          <a:prstGeom prst="rect">
            <a:avLst/>
          </a:prstGeom>
        </p:spPr>
      </p:pic>
      <p:pic>
        <p:nvPicPr>
          <p:cNvPr id="77" name="Afbeelding 76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828A49D0-F17F-EC04-05F0-54DEC5AA0F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91" y="1463669"/>
            <a:ext cx="1200000" cy="900000"/>
          </a:xfrm>
          <a:prstGeom prst="rect">
            <a:avLst/>
          </a:prstGeom>
        </p:spPr>
      </p:pic>
      <p:pic>
        <p:nvPicPr>
          <p:cNvPr id="79" name="Afbeelding 78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1767BFE8-0CE5-8993-F969-58FB8C491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72" y="2548484"/>
            <a:ext cx="1200000" cy="900000"/>
          </a:xfrm>
          <a:prstGeom prst="rect">
            <a:avLst/>
          </a:prstGeom>
        </p:spPr>
      </p:pic>
      <p:pic>
        <p:nvPicPr>
          <p:cNvPr id="81" name="Afbeelding 80" descr="Afbeelding met tekst, rups, insect, larve&#10;&#10;Door AI gegenereerde inhoud is mogelijk onjuist.">
            <a:extLst>
              <a:ext uri="{FF2B5EF4-FFF2-40B4-BE49-F238E27FC236}">
                <a16:creationId xmlns:a16="http://schemas.microsoft.com/office/drawing/2014/main" id="{4D5B125E-17F0-4EA8-B735-5F13744549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72" y="3633299"/>
            <a:ext cx="1200000" cy="900000"/>
          </a:xfrm>
          <a:prstGeom prst="rect">
            <a:avLst/>
          </a:prstGeom>
        </p:spPr>
      </p:pic>
      <p:pic>
        <p:nvPicPr>
          <p:cNvPr id="83" name="Afbeelding 82" descr="Afbeelding met tekst, Motten en vlinders, insect, bloem&#10;&#10;Door AI gegenereerde inhoud is mogelijk onjuist.">
            <a:extLst>
              <a:ext uri="{FF2B5EF4-FFF2-40B4-BE49-F238E27FC236}">
                <a16:creationId xmlns:a16="http://schemas.microsoft.com/office/drawing/2014/main" id="{CA59B971-49AD-CBED-A34D-EAECA4DAFC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72" y="4686059"/>
            <a:ext cx="1200000" cy="900000"/>
          </a:xfrm>
          <a:prstGeom prst="rect">
            <a:avLst/>
          </a:prstGeom>
        </p:spPr>
      </p:pic>
      <p:pic>
        <p:nvPicPr>
          <p:cNvPr id="85" name="Afbeelding 84" descr="Afbeelding met tekst, ongewerveld dier, vlinder, schermopname&#10;&#10;Door AI gegenereerde inhoud is mogelijk onjuist.">
            <a:extLst>
              <a:ext uri="{FF2B5EF4-FFF2-40B4-BE49-F238E27FC236}">
                <a16:creationId xmlns:a16="http://schemas.microsoft.com/office/drawing/2014/main" id="{1A110993-9B73-77EC-044D-D4B891B9EA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72" y="5738819"/>
            <a:ext cx="1200000" cy="900000"/>
          </a:xfrm>
          <a:prstGeom prst="rect">
            <a:avLst/>
          </a:prstGeom>
        </p:spPr>
      </p:pic>
      <p:pic>
        <p:nvPicPr>
          <p:cNvPr id="87" name="Afbeelding 86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962A4362-0B87-C2A4-5D8E-6A24A4029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13" y="1497901"/>
            <a:ext cx="1200000" cy="900000"/>
          </a:xfrm>
          <a:prstGeom prst="rect">
            <a:avLst/>
          </a:prstGeom>
        </p:spPr>
      </p:pic>
      <p:pic>
        <p:nvPicPr>
          <p:cNvPr id="89" name="Afbeelding 88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E86F9DB3-FB86-4944-3FCD-C932F14F3C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13" y="2548484"/>
            <a:ext cx="1200000" cy="900000"/>
          </a:xfrm>
          <a:prstGeom prst="rect">
            <a:avLst/>
          </a:prstGeom>
        </p:spPr>
      </p:pic>
      <p:pic>
        <p:nvPicPr>
          <p:cNvPr id="91" name="Afbeelding 90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9E708A1D-687D-67DC-C436-82B650553C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13" y="3633299"/>
            <a:ext cx="1200000" cy="900000"/>
          </a:xfrm>
          <a:prstGeom prst="rect">
            <a:avLst/>
          </a:prstGeom>
        </p:spPr>
      </p:pic>
      <p:pic>
        <p:nvPicPr>
          <p:cNvPr id="93" name="Afbeelding 92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926BB65B-6C43-7934-6247-7D956A8B73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13" y="4683964"/>
            <a:ext cx="1200000" cy="900000"/>
          </a:xfrm>
          <a:prstGeom prst="rect">
            <a:avLst/>
          </a:prstGeom>
        </p:spPr>
      </p:pic>
      <p:pic>
        <p:nvPicPr>
          <p:cNvPr id="95" name="Afbeelding 94" descr="Afbeelding met tekst, vogel, schermopname&#10;&#10;Door AI gegenereerde inhoud is mogelijk onjuist.">
            <a:extLst>
              <a:ext uri="{FF2B5EF4-FFF2-40B4-BE49-F238E27FC236}">
                <a16:creationId xmlns:a16="http://schemas.microsoft.com/office/drawing/2014/main" id="{04EA17DA-DA6C-7217-DECF-53F21D5FA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13" y="5734629"/>
            <a:ext cx="1200000" cy="900000"/>
          </a:xfrm>
          <a:prstGeom prst="rect">
            <a:avLst/>
          </a:prstGeom>
        </p:spPr>
      </p:pic>
      <p:pic>
        <p:nvPicPr>
          <p:cNvPr id="97" name="Afbeelding 96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F44723ED-1519-AFF8-8B8A-A4C8549574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11" y="1497901"/>
            <a:ext cx="1200000" cy="900000"/>
          </a:xfrm>
          <a:prstGeom prst="rect">
            <a:avLst/>
          </a:prstGeom>
        </p:spPr>
      </p:pic>
      <p:pic>
        <p:nvPicPr>
          <p:cNvPr id="99" name="Afbeelding 98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6F031EDB-6EDF-EDA6-B060-4D4D4FE9B8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05" y="2571764"/>
            <a:ext cx="1200000" cy="900000"/>
          </a:xfrm>
          <a:prstGeom prst="rect">
            <a:avLst/>
          </a:prstGeom>
        </p:spPr>
      </p:pic>
      <p:pic>
        <p:nvPicPr>
          <p:cNvPr id="101" name="Afbeelding 100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D40E6EAA-3CE5-DBD5-6371-FD46BA15C9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11" y="3607811"/>
            <a:ext cx="1200000" cy="900000"/>
          </a:xfrm>
          <a:prstGeom prst="rect">
            <a:avLst/>
          </a:prstGeom>
        </p:spPr>
      </p:pic>
      <p:pic>
        <p:nvPicPr>
          <p:cNvPr id="103" name="Afbeelding 102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CD46EE73-086F-9DBE-47D2-41C6B3BBC0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95" y="4681674"/>
            <a:ext cx="1200000" cy="900000"/>
          </a:xfrm>
          <a:prstGeom prst="rect">
            <a:avLst/>
          </a:prstGeom>
        </p:spPr>
      </p:pic>
      <p:pic>
        <p:nvPicPr>
          <p:cNvPr id="105" name="Afbeelding 104" descr="Afbeelding met tekst, schermopname, Lettertype, Merk&#10;&#10;Door AI gegenereerde inhoud is mogelijk onjuist.">
            <a:extLst>
              <a:ext uri="{FF2B5EF4-FFF2-40B4-BE49-F238E27FC236}">
                <a16:creationId xmlns:a16="http://schemas.microsoft.com/office/drawing/2014/main" id="{1366E316-CC90-C43C-2BF6-18716A6B35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11" y="5754660"/>
            <a:ext cx="1200000" cy="900000"/>
          </a:xfrm>
          <a:prstGeom prst="rect">
            <a:avLst/>
          </a:prstGeom>
        </p:spPr>
      </p:pic>
      <p:pic>
        <p:nvPicPr>
          <p:cNvPr id="107" name="Afbeelding 106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B460014D-CB78-0A85-49AB-7C950A7021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31" y="1508989"/>
            <a:ext cx="1200000" cy="900000"/>
          </a:xfrm>
          <a:prstGeom prst="rect">
            <a:avLst/>
          </a:prstGeom>
        </p:spPr>
      </p:pic>
      <p:pic>
        <p:nvPicPr>
          <p:cNvPr id="109" name="Afbeelding 108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05CB0A0C-C0F3-2950-19DB-67E26FA384E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31" y="2548484"/>
            <a:ext cx="1200000" cy="900000"/>
          </a:xfrm>
          <a:prstGeom prst="rect">
            <a:avLst/>
          </a:prstGeom>
        </p:spPr>
      </p:pic>
      <p:pic>
        <p:nvPicPr>
          <p:cNvPr id="111" name="Afbeelding 110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0D9E4C29-CF9B-EBA1-FDD6-6A133A35BF2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31" y="3607811"/>
            <a:ext cx="1200000" cy="900000"/>
          </a:xfrm>
          <a:prstGeom prst="rect">
            <a:avLst/>
          </a:prstGeom>
        </p:spPr>
      </p:pic>
      <p:pic>
        <p:nvPicPr>
          <p:cNvPr id="113" name="Afbeelding 112" descr="Afbeelding met tekst, schermopname, Lettertype, Merk&#10;&#10;Door AI gegenereerde inhoud is mogelijk onjuist.">
            <a:extLst>
              <a:ext uri="{FF2B5EF4-FFF2-40B4-BE49-F238E27FC236}">
                <a16:creationId xmlns:a16="http://schemas.microsoft.com/office/drawing/2014/main" id="{47A1D074-20D7-7894-0725-C8B3F19B6B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60" y="4682704"/>
            <a:ext cx="1200000" cy="900000"/>
          </a:xfrm>
          <a:prstGeom prst="rect">
            <a:avLst/>
          </a:prstGeom>
        </p:spPr>
      </p:pic>
      <p:pic>
        <p:nvPicPr>
          <p:cNvPr id="115" name="Afbeelding 114" descr="Afbeelding met tekst, rif, schermopname, Organisme&#10;&#10;Door AI gegenereerde inhoud is mogelijk onjuist.">
            <a:extLst>
              <a:ext uri="{FF2B5EF4-FFF2-40B4-BE49-F238E27FC236}">
                <a16:creationId xmlns:a16="http://schemas.microsoft.com/office/drawing/2014/main" id="{A028932F-7CED-5403-2B18-5C01FDD5B5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96" y="5773118"/>
            <a:ext cx="1200000" cy="900000"/>
          </a:xfrm>
          <a:prstGeom prst="rect">
            <a:avLst/>
          </a:prstGeom>
        </p:spPr>
      </p:pic>
      <p:pic>
        <p:nvPicPr>
          <p:cNvPr id="117" name="Afbeelding 116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9855C742-F63B-7EDB-F2D9-D428490756A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60" y="5201455"/>
            <a:ext cx="12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A €200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4419600" cy="4267200"/>
          </a:xfrm>
          <a:prstGeom prst="roundRect">
            <a:avLst>
              <a:gd name="adj" fmla="val 45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lang="nl-NL" sz="3200" dirty="0"/>
              <a:t>Dit zijn nog twee woorden voor dikkopje of kikkervisje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lang="nl-NL" sz="3200" dirty="0"/>
              <a:t>Donderkopje of </a:t>
            </a:r>
            <a:r>
              <a:rPr lang="nl-NL" sz="3200" dirty="0" err="1"/>
              <a:t>Kwakkebol</a:t>
            </a:r>
            <a:endParaRPr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4DFE36-33B8-6BF2-110F-617B7FA63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66" y="3405024"/>
            <a:ext cx="3534268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A €300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4419600" cy="4267200"/>
          </a:xfrm>
          <a:prstGeom prst="roundRect">
            <a:avLst>
              <a:gd name="adj" fmla="val 45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Kikkers</a:t>
            </a:r>
            <a:r>
              <a:rPr sz="3200" dirty="0"/>
              <a:t> </a:t>
            </a:r>
            <a:r>
              <a:rPr sz="3200" dirty="0" err="1"/>
              <a:t>leggen</a:t>
            </a:r>
            <a:r>
              <a:rPr sz="3200" dirty="0"/>
              <a:t> </a:t>
            </a:r>
            <a:r>
              <a:rPr sz="3200" dirty="0" err="1"/>
              <a:t>deze</a:t>
            </a:r>
            <a:r>
              <a:rPr sz="3200" dirty="0"/>
              <a:t> op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blad</a:t>
            </a:r>
            <a:r>
              <a:rPr sz="3200" dirty="0"/>
              <a:t> in het water in </a:t>
            </a:r>
            <a:r>
              <a:rPr sz="3200" dirty="0" err="1"/>
              <a:t>plaats</a:t>
            </a:r>
            <a:r>
              <a:rPr sz="3200" dirty="0"/>
              <a:t> van </a:t>
            </a:r>
            <a:r>
              <a:rPr sz="3200" dirty="0" err="1"/>
              <a:t>hun</a:t>
            </a:r>
            <a:r>
              <a:rPr sz="3200" dirty="0"/>
              <a:t> </a:t>
            </a:r>
            <a:r>
              <a:rPr sz="3200" dirty="0" err="1"/>
              <a:t>jongen</a:t>
            </a:r>
            <a:r>
              <a:rPr sz="3200" dirty="0"/>
              <a:t> </a:t>
            </a:r>
            <a:r>
              <a:rPr sz="3200" dirty="0" err="1"/>
              <a:t>levend</a:t>
            </a:r>
            <a:r>
              <a:rPr sz="3200" dirty="0"/>
              <a:t> </a:t>
            </a:r>
            <a:r>
              <a:rPr sz="3200" dirty="0" err="1"/>
              <a:t>ter</a:t>
            </a:r>
            <a:r>
              <a:rPr sz="3200" dirty="0"/>
              <a:t> </a:t>
            </a:r>
            <a:r>
              <a:rPr sz="3200" dirty="0" err="1"/>
              <a:t>wereld</a:t>
            </a:r>
            <a:r>
              <a:rPr sz="3200" dirty="0"/>
              <a:t> </a:t>
            </a:r>
            <a:r>
              <a:rPr sz="3200" dirty="0" err="1"/>
              <a:t>te</a:t>
            </a:r>
            <a:r>
              <a:rPr sz="3200" dirty="0"/>
              <a:t> </a:t>
            </a:r>
            <a:r>
              <a:rPr sz="3200" dirty="0" err="1"/>
              <a:t>brengen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Ei</a:t>
            </a:r>
            <a:r>
              <a:rPr lang="nl-NL" sz="3200" dirty="0" err="1"/>
              <a:t>tjes</a:t>
            </a:r>
            <a:endParaRPr sz="3200" dirty="0"/>
          </a:p>
        </p:txBody>
      </p:sp>
      <p:pic>
        <p:nvPicPr>
          <p:cNvPr id="7" name="Picture 6" descr="A frog on a leaf&#10;&#10;Description automatically generated with low confidence">
            <a:extLst>
              <a:ext uri="{FF2B5EF4-FFF2-40B4-BE49-F238E27FC236}">
                <a16:creationId xmlns:a16="http://schemas.microsoft.com/office/drawing/2014/main" id="{A811E90D-11E5-C814-E5E8-154ED4B8D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8" y="3368842"/>
            <a:ext cx="4480952" cy="24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A €400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5029200" cy="4267200"/>
          </a:xfrm>
          <a:prstGeom prst="roundRect">
            <a:avLst>
              <a:gd name="adj" fmla="val 45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soort</a:t>
            </a:r>
            <a:r>
              <a:rPr sz="3200" dirty="0"/>
              <a:t> </a:t>
            </a:r>
            <a:r>
              <a:rPr sz="3200" dirty="0" err="1"/>
              <a:t>amfibie</a:t>
            </a:r>
            <a:r>
              <a:rPr sz="3200" dirty="0"/>
              <a:t>, </a:t>
            </a:r>
            <a:r>
              <a:rPr sz="3200" dirty="0" err="1"/>
              <a:t>zoals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kikker</a:t>
            </a:r>
            <a:r>
              <a:rPr sz="3200" dirty="0"/>
              <a:t> of pad, die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vergelijkbare</a:t>
            </a:r>
            <a:r>
              <a:rPr sz="3200" dirty="0"/>
              <a:t> </a:t>
            </a:r>
            <a:r>
              <a:rPr sz="3200" dirty="0" err="1"/>
              <a:t>metamorfose</a:t>
            </a:r>
            <a:r>
              <a:rPr sz="3200" dirty="0"/>
              <a:t> </a:t>
            </a:r>
            <a:r>
              <a:rPr sz="3200" dirty="0" err="1"/>
              <a:t>doormaakt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Salamander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49B69-845B-3D9E-DFCF-AF79B24DA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647" y="2743200"/>
            <a:ext cx="3480439" cy="38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A €500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399" y="2438400"/>
            <a:ext cx="4419601" cy="4256144"/>
          </a:xfrm>
          <a:prstGeom prst="roundRect">
            <a:avLst>
              <a:gd name="adj" fmla="val 45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Kikkers</a:t>
            </a:r>
            <a:r>
              <a:rPr sz="3200" dirty="0"/>
              <a:t>, </a:t>
            </a:r>
            <a:r>
              <a:rPr sz="3200" dirty="0" err="1"/>
              <a:t>padden</a:t>
            </a:r>
            <a:r>
              <a:rPr sz="3200" dirty="0"/>
              <a:t>, salamanders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watersalamanders</a:t>
            </a:r>
            <a:r>
              <a:rPr sz="3200" dirty="0"/>
              <a:t> </a:t>
            </a:r>
            <a:r>
              <a:rPr sz="3200" dirty="0" err="1"/>
              <a:t>behoren</a:t>
            </a:r>
            <a:r>
              <a:rPr sz="3200" dirty="0"/>
              <a:t> </a:t>
            </a:r>
            <a:r>
              <a:rPr sz="3200" dirty="0" err="1"/>
              <a:t>allemaal</a:t>
            </a:r>
            <a:r>
              <a:rPr sz="3200" dirty="0"/>
              <a:t> tot </a:t>
            </a:r>
            <a:r>
              <a:rPr sz="3200" dirty="0" err="1"/>
              <a:t>deze</a:t>
            </a:r>
            <a:r>
              <a:rPr sz="3200" dirty="0"/>
              <a:t> </a:t>
            </a:r>
            <a:r>
              <a:rPr sz="3200" dirty="0" err="1"/>
              <a:t>groep</a:t>
            </a:r>
            <a:r>
              <a:rPr sz="3200" dirty="0"/>
              <a:t> </a:t>
            </a:r>
            <a:r>
              <a:rPr sz="3200" dirty="0" err="1"/>
              <a:t>dieren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Amfibieën</a:t>
            </a:r>
            <a:endParaRPr sz="3200" dirty="0"/>
          </a:p>
        </p:txBody>
      </p:sp>
      <p:pic>
        <p:nvPicPr>
          <p:cNvPr id="1026" name="Picture 2" descr="Amphibians">
            <a:extLst>
              <a:ext uri="{FF2B5EF4-FFF2-40B4-BE49-F238E27FC236}">
                <a16:creationId xmlns:a16="http://schemas.microsoft.com/office/drawing/2014/main" id="{05029022-A767-F5FB-307B-4D82F200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16020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B €100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Vergelijkbaar</a:t>
            </a:r>
            <a:r>
              <a:rPr sz="3200" dirty="0"/>
              <a:t> met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vlinder</a:t>
            </a:r>
            <a:r>
              <a:rPr sz="3200" dirty="0"/>
              <a:t>, </a:t>
            </a:r>
            <a:r>
              <a:rPr sz="3200" dirty="0" err="1"/>
              <a:t>verandert</a:t>
            </a:r>
            <a:r>
              <a:rPr sz="3200" dirty="0"/>
              <a:t> </a:t>
            </a:r>
            <a:r>
              <a:rPr sz="3200" dirty="0" err="1"/>
              <a:t>dit</a:t>
            </a:r>
            <a:r>
              <a:rPr sz="3200" dirty="0"/>
              <a:t> insect </a:t>
            </a:r>
            <a:r>
              <a:rPr sz="3200" dirty="0" err="1"/>
              <a:t>ook</a:t>
            </a:r>
            <a:r>
              <a:rPr sz="3200" dirty="0"/>
              <a:t> van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rups</a:t>
            </a:r>
            <a:r>
              <a:rPr sz="3200" dirty="0"/>
              <a:t>, maar het is </a:t>
            </a:r>
            <a:r>
              <a:rPr sz="3200" dirty="0" err="1"/>
              <a:t>vaak</a:t>
            </a:r>
            <a:r>
              <a:rPr sz="3200" dirty="0"/>
              <a:t> </a:t>
            </a:r>
            <a:r>
              <a:rPr sz="3200" dirty="0" err="1"/>
              <a:t>veel</a:t>
            </a:r>
            <a:r>
              <a:rPr sz="3200" dirty="0"/>
              <a:t> </a:t>
            </a:r>
            <a:r>
              <a:rPr sz="3200" dirty="0" err="1"/>
              <a:t>kleiner</a:t>
            </a:r>
            <a:r>
              <a:rPr sz="3200" dirty="0"/>
              <a:t> dan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vlinder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Mot</a:t>
            </a:r>
          </a:p>
        </p:txBody>
      </p:sp>
    </p:spTree>
    <p:extLst>
      <p:ext uri="{BB962C8B-B14F-4D97-AF65-F5344CB8AC3E}">
        <p14:creationId xmlns:p14="http://schemas.microsoft.com/office/powerpoint/2010/main" val="30407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B €200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8839200" cy="4267200"/>
          </a:xfrm>
          <a:prstGeom prst="roundRect">
            <a:avLst>
              <a:gd name="adj" fmla="val 455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vlinder</a:t>
            </a:r>
            <a:r>
              <a:rPr sz="3200" dirty="0"/>
              <a:t> was </a:t>
            </a:r>
            <a:r>
              <a:rPr sz="3200" dirty="0" err="1"/>
              <a:t>ooit</a:t>
            </a:r>
            <a:r>
              <a:rPr sz="3200" dirty="0"/>
              <a:t> </a:t>
            </a:r>
            <a:r>
              <a:rPr sz="3200" dirty="0" err="1"/>
              <a:t>dit</a:t>
            </a:r>
            <a:r>
              <a:rPr sz="3200" dirty="0"/>
              <a:t> </a:t>
            </a:r>
            <a:r>
              <a:rPr sz="3200" dirty="0" err="1"/>
              <a:t>kruipende</a:t>
            </a:r>
            <a:r>
              <a:rPr sz="3200" dirty="0"/>
              <a:t> </a:t>
            </a:r>
            <a:r>
              <a:rPr sz="3200" dirty="0" err="1"/>
              <a:t>wezen</a:t>
            </a:r>
            <a:r>
              <a:rPr sz="3200" dirty="0"/>
              <a:t> </a:t>
            </a:r>
            <a:r>
              <a:rPr sz="3200" dirty="0" err="1"/>
              <a:t>voordat</a:t>
            </a:r>
            <a:r>
              <a:rPr sz="3200" dirty="0"/>
              <a:t> </a:t>
            </a:r>
            <a:r>
              <a:rPr sz="3200" dirty="0" err="1"/>
              <a:t>hij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metamorfose</a:t>
            </a:r>
            <a:r>
              <a:rPr sz="3200" dirty="0"/>
              <a:t> </a:t>
            </a:r>
            <a:r>
              <a:rPr sz="3200" dirty="0" err="1"/>
              <a:t>onderging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Rups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9391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hlinkClick r:id="rId2" action="ppaction://hlinksldjump"/>
            <a:extLst>
              <a:ext uri="{FF2B5EF4-FFF2-40B4-BE49-F238E27FC236}">
                <a16:creationId xmlns:a16="http://schemas.microsoft.com/office/drawing/2014/main" id="{E4432D60-0AB7-B698-69C2-2B957F271EBC}"/>
              </a:ext>
            </a:extLst>
          </p:cNvPr>
          <p:cNvSpPr txBox="1">
            <a:spLocks/>
          </p:cNvSpPr>
          <p:nvPr/>
        </p:nvSpPr>
        <p:spPr>
          <a:xfrm>
            <a:off x="7010400" y="76200"/>
            <a:ext cx="2057400" cy="568929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/>
              <a:t>Terug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49FDF-A9DD-689B-817A-393F348CB20D}"/>
              </a:ext>
            </a:extLst>
          </p:cNvPr>
          <p:cNvSpPr txBox="1"/>
          <p:nvPr/>
        </p:nvSpPr>
        <p:spPr>
          <a:xfrm>
            <a:off x="5715000" y="76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B €300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F3B9E-B328-986C-BF80-6543FFDA1CC2}"/>
              </a:ext>
            </a:extLst>
          </p:cNvPr>
          <p:cNvSpPr/>
          <p:nvPr/>
        </p:nvSpPr>
        <p:spPr>
          <a:xfrm>
            <a:off x="152400" y="2438400"/>
            <a:ext cx="4419600" cy="4267200"/>
          </a:xfrm>
          <a:prstGeom prst="roundRect">
            <a:avLst>
              <a:gd name="adj" fmla="val 455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/>
              <a:t>Antwoord: Om </a:t>
            </a:r>
            <a:r>
              <a:rPr sz="3200" dirty="0" err="1"/>
              <a:t>roofdieren</a:t>
            </a:r>
            <a:r>
              <a:rPr sz="3200" dirty="0"/>
              <a:t> </a:t>
            </a:r>
            <a:r>
              <a:rPr sz="3200" dirty="0" err="1"/>
              <a:t>te</a:t>
            </a:r>
            <a:r>
              <a:rPr sz="3200" dirty="0"/>
              <a:t> </a:t>
            </a:r>
            <a:r>
              <a:rPr sz="3200" dirty="0" err="1"/>
              <a:t>waarschuwen</a:t>
            </a:r>
            <a:r>
              <a:rPr sz="3200" dirty="0"/>
              <a:t> om hem </a:t>
            </a:r>
            <a:r>
              <a:rPr sz="3200" dirty="0" err="1"/>
              <a:t>niet</a:t>
            </a:r>
            <a:r>
              <a:rPr sz="3200" dirty="0"/>
              <a:t> op </a:t>
            </a:r>
            <a:r>
              <a:rPr sz="3200" dirty="0" err="1"/>
              <a:t>te</a:t>
            </a:r>
            <a:r>
              <a:rPr sz="3200" dirty="0"/>
              <a:t> eten, </a:t>
            </a:r>
            <a:r>
              <a:rPr sz="3200" dirty="0" err="1"/>
              <a:t>heeft</a:t>
            </a:r>
            <a:r>
              <a:rPr sz="3200" dirty="0"/>
              <a:t> </a:t>
            </a:r>
            <a:r>
              <a:rPr sz="3200" dirty="0" err="1"/>
              <a:t>een</a:t>
            </a:r>
            <a:r>
              <a:rPr sz="3200" dirty="0"/>
              <a:t> </a:t>
            </a:r>
            <a:r>
              <a:rPr sz="3200" dirty="0" err="1"/>
              <a:t>rups</a:t>
            </a:r>
            <a:r>
              <a:rPr sz="3200" dirty="0"/>
              <a:t> </a:t>
            </a:r>
            <a:r>
              <a:rPr sz="3200" dirty="0" err="1"/>
              <a:t>felle</a:t>
            </a:r>
            <a:r>
              <a:rPr sz="3200" dirty="0"/>
              <a:t> </a:t>
            </a:r>
            <a:r>
              <a:rPr sz="3200" dirty="0" err="1"/>
              <a:t>kleuren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kan</a:t>
            </a:r>
            <a:r>
              <a:rPr sz="3200" dirty="0"/>
              <a:t> </a:t>
            </a:r>
            <a:r>
              <a:rPr sz="3200" dirty="0" err="1"/>
              <a:t>hij</a:t>
            </a:r>
            <a:r>
              <a:rPr sz="3200" dirty="0"/>
              <a:t> </a:t>
            </a:r>
            <a:r>
              <a:rPr sz="3200" dirty="0" err="1"/>
              <a:t>vaak</a:t>
            </a:r>
            <a:r>
              <a:rPr sz="3200" dirty="0"/>
              <a:t> </a:t>
            </a:r>
            <a:r>
              <a:rPr lang="nl-NL" sz="3200" dirty="0"/>
              <a:t>...</a:t>
            </a:r>
            <a:r>
              <a:rPr sz="3200" dirty="0"/>
              <a:t> </a:t>
            </a:r>
            <a:r>
              <a:rPr sz="3200" dirty="0" err="1"/>
              <a:t>zijn</a:t>
            </a:r>
            <a:endParaRPr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9D8D7-8F6C-0AF5-60B6-2DB64AB332C7}"/>
              </a:ext>
            </a:extLst>
          </p:cNvPr>
          <p:cNvSpPr/>
          <p:nvPr/>
        </p:nvSpPr>
        <p:spPr>
          <a:xfrm>
            <a:off x="178279" y="762000"/>
            <a:ext cx="8839200" cy="1524000"/>
          </a:xfrm>
          <a:prstGeom prst="roundRect">
            <a:avLst>
              <a:gd name="adj" fmla="val 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dirty="0" err="1"/>
              <a:t>Vraag</a:t>
            </a:r>
            <a:r>
              <a:rPr sz="3200" dirty="0"/>
              <a:t>: </a:t>
            </a:r>
            <a:r>
              <a:rPr sz="3200" dirty="0" err="1"/>
              <a:t>Giftig</a:t>
            </a:r>
            <a:endParaRPr sz="3200" dirty="0"/>
          </a:p>
        </p:txBody>
      </p:sp>
      <p:pic>
        <p:nvPicPr>
          <p:cNvPr id="12" name="Picture 11" descr="A caterpillar on a leaf&#10;&#10;Description automatically generated">
            <a:extLst>
              <a:ext uri="{FF2B5EF4-FFF2-40B4-BE49-F238E27FC236}">
                <a16:creationId xmlns:a16="http://schemas.microsoft.com/office/drawing/2014/main" id="{F4C5D3B2-9BB7-1224-BBC8-086328224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406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nformatie Experteas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2D00"/>
      </a:accent1>
      <a:accent2>
        <a:srgbClr val="FF4600"/>
      </a:accent2>
      <a:accent3>
        <a:srgbClr val="FF6B19"/>
      </a:accent3>
      <a:accent4>
        <a:srgbClr val="FF8A33"/>
      </a:accent4>
      <a:accent5>
        <a:srgbClr val="FF9B37"/>
      </a:accent5>
      <a:accent6>
        <a:srgbClr val="FFA74F"/>
      </a:accent6>
      <a:hlink>
        <a:srgbClr val="D66B00"/>
      </a:hlink>
      <a:folHlink>
        <a:srgbClr val="FFC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Diavoorstelling (4:3)</PresentationFormat>
  <Paragraphs>157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Charlie Kingdom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 What you See?</dc:title>
  <dc:creator>Greg Noyes</dc:creator>
  <cp:lastModifiedBy>Minka Dumont</cp:lastModifiedBy>
  <cp:revision>51</cp:revision>
  <dcterms:created xsi:type="dcterms:W3CDTF">2013-02-15T17:17:13Z</dcterms:created>
  <dcterms:modified xsi:type="dcterms:W3CDTF">2025-03-07T09:38:18Z</dcterms:modified>
</cp:coreProperties>
</file>